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7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Abril Fatface" panose="020B0604020202020204" charset="-94"/>
      <p:regular r:id="rId24"/>
    </p:embeddedFont>
    <p:embeddedFont>
      <p:font typeface="Arimo" panose="020B0604020202020204" charset="0"/>
      <p:regular r:id="rId25"/>
    </p:embeddedFont>
    <p:embeddedFont>
      <p:font typeface="Barlow Medium" panose="00000600000000000000" pitchFamily="2" charset="-94"/>
      <p:regular r:id="rId26"/>
      <p:italic r:id="rId27"/>
    </p:embeddedFont>
    <p:embeddedFont>
      <p:font typeface="Barlow SemiCondensed Bold Bold" panose="020B0604020202020204" charset="-94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stoga" panose="020B0604020202020204" charset="-94"/>
      <p:regular r:id="rId33"/>
    </p:embeddedFont>
    <p:embeddedFont>
      <p:font typeface="Poppins Light" panose="00000400000000000000" pitchFamily="2" charset="-94"/>
      <p:regular r:id="rId34"/>
      <p:italic r:id="rId35"/>
    </p:embeddedFont>
    <p:embeddedFont>
      <p:font typeface="Poppins Light Bold" panose="020B0604020202020204" charset="-9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226" autoAdjust="0"/>
  </p:normalViewPr>
  <p:slideViewPr>
    <p:cSldViewPr>
      <p:cViewPr varScale="1">
        <p:scale>
          <a:sx n="57" d="100"/>
          <a:sy n="57" d="100"/>
        </p:scale>
        <p:origin x="56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fuAc0F04gI" TargetMode="External"/><Relationship Id="rId13" Type="http://schemas.openxmlformats.org/officeDocument/2006/relationships/hyperlink" Target="https://dergipark.org.tr/tr/download/article-file/1167969" TargetMode="External"/><Relationship Id="rId3" Type="http://schemas.openxmlformats.org/officeDocument/2006/relationships/hyperlink" Target="https://teknoloji.org/drone-teknolojisi-nedir-drone-nasil-calisir/" TargetMode="External"/><Relationship Id="rId7" Type="http://schemas.openxmlformats.org/officeDocument/2006/relationships/hyperlink" Target="https://www.youtube.com/watch?v=sKy_Qa6lMU0" TargetMode="External"/><Relationship Id="rId12" Type="http://schemas.openxmlformats.org/officeDocument/2006/relationships/hyperlink" Target="http://ieee.metu.edu.tr/biltek/drone.html" TargetMode="External"/><Relationship Id="rId2" Type="http://schemas.openxmlformats.org/officeDocument/2006/relationships/hyperlink" Target="https://www.nef.com.tr/blog/dronelarin-uctugu-yeni-dunya-sinirlar-ve-kuralla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WWFeE6saMnU" TargetMode="External"/><Relationship Id="rId11" Type="http://schemas.openxmlformats.org/officeDocument/2006/relationships/hyperlink" Target="https://www.youtube.com/watch?v=Fpwxm-RpHdM" TargetMode="External"/><Relationship Id="rId5" Type="http://schemas.openxmlformats.org/officeDocument/2006/relationships/hyperlink" Target="http://www.teknolo.com/drone-nedir-hangi-alanlarda-kullanilabilir/" TargetMode="External"/><Relationship Id="rId15" Type="http://schemas.openxmlformats.org/officeDocument/2006/relationships/hyperlink" Target="http://web.shgm.gov.tr/documents/sivilhavacilik/files/pdf/kurumsal/faaliyet/2018.pdf" TargetMode="External"/><Relationship Id="rId10" Type="http://schemas.openxmlformats.org/officeDocument/2006/relationships/hyperlink" Target="https://www.youtube.com/watch?v=Le46ERPMlWU" TargetMode="External"/><Relationship Id="rId4" Type="http://schemas.openxmlformats.org/officeDocument/2006/relationships/hyperlink" Target="https://sosyalmedyakulubu.com.tr/dijital-pazarlama-2/2015-internet-trendleri-raporu-infografik.html/" TargetMode="External"/><Relationship Id="rId9" Type="http://schemas.openxmlformats.org/officeDocument/2006/relationships/hyperlink" Target="https://www.youtube.com/watch?v=vZ3jc32nqac" TargetMode="External"/><Relationship Id="rId14" Type="http://schemas.openxmlformats.org/officeDocument/2006/relationships/hyperlink" Target="https://www.sbb.gov.tr/wp-content/uploads/2021/01/Perakende_E-Ticaretin_Yukselisi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8614" b="229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6040507" cy="304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40"/>
              </a:lnSpc>
            </a:pPr>
            <a:r>
              <a:rPr lang="en-US" sz="12000" dirty="0">
                <a:solidFill>
                  <a:srgbClr val="FFFFFF"/>
                </a:solidFill>
                <a:latin typeface="Barlow SemiCondensed Bold Bold"/>
              </a:rPr>
              <a:t>DRONE KULLANIMI YAYGINLAŞMALI MI ?</a:t>
            </a:r>
            <a:r>
              <a:rPr lang="tr-TR" sz="12000" dirty="0">
                <a:solidFill>
                  <a:srgbClr val="FFFFFF"/>
                </a:solidFill>
                <a:latin typeface="Barlow SemiCondensed Bold Bold"/>
              </a:rPr>
              <a:t> </a:t>
            </a:r>
            <a:r>
              <a:rPr lang="en-US" sz="12000" dirty="0">
                <a:solidFill>
                  <a:srgbClr val="FFFFFF"/>
                </a:solidFill>
                <a:latin typeface="Barlow SemiCondensed Bold Bold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524663"/>
            <a:ext cx="4982633" cy="76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Barlow Medium"/>
              </a:rPr>
              <a:t>CENGİZHAN TOPÇU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070638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47469" y="837353"/>
            <a:ext cx="2262779" cy="115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Seyahat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0145" y="1323128"/>
            <a:ext cx="8833855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Drone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sayesinde ş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ehirlerin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kuş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bakışı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görüntüleri</a:t>
            </a: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ni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çok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rahat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kayded</a:t>
            </a: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ebiliyor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Bu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tarz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videoların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bir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arada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bulunduğu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Arimo"/>
              </a:rPr>
              <a:t>travelbydrone</a:t>
            </a:r>
            <a:r>
              <a:rPr lang="en-US" sz="3200" dirty="0">
                <a:solidFill>
                  <a:srgbClr val="044A8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Arimo"/>
              </a:rPr>
              <a:t>adında</a:t>
            </a:r>
            <a:r>
              <a:rPr lang="en-US" sz="3200" dirty="0">
                <a:solidFill>
                  <a:srgbClr val="044A80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Arimo"/>
              </a:rPr>
              <a:t>bir</a:t>
            </a:r>
            <a:r>
              <a:rPr lang="en-US" sz="3200" dirty="0">
                <a:solidFill>
                  <a:srgbClr val="044A80"/>
                </a:solidFill>
                <a:latin typeface="Arimo"/>
              </a:rPr>
              <a:t> platform da </a:t>
            </a:r>
            <a:r>
              <a:rPr lang="en-US" sz="3200" dirty="0" err="1">
                <a:solidFill>
                  <a:srgbClr val="044A80"/>
                </a:solidFill>
                <a:latin typeface="Arimo"/>
              </a:rPr>
              <a:t>bulunmakta</a:t>
            </a:r>
            <a:r>
              <a:rPr lang="tr-TR" sz="3200" dirty="0" err="1">
                <a:solidFill>
                  <a:srgbClr val="044A80"/>
                </a:solidFill>
                <a:latin typeface="Arimo"/>
              </a:rPr>
              <a:t>dır</a:t>
            </a:r>
            <a:r>
              <a:rPr lang="en-US" sz="3200" dirty="0">
                <a:solidFill>
                  <a:srgbClr val="044A80"/>
                </a:solidFill>
                <a:latin typeface="Arimo"/>
              </a:rPr>
              <a:t>.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95353" y="5341201"/>
            <a:ext cx="4586792" cy="458679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7443" r="-27443" b="-2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77347" y="5341201"/>
            <a:ext cx="8115300" cy="4564799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14775" r="-14764" b="1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104803" y="5341201"/>
            <a:ext cx="4564799" cy="45647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40017" r="-40017" b="-2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070638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47469" y="837353"/>
            <a:ext cx="2262779" cy="115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Tarım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9391" y="811777"/>
            <a:ext cx="9279326" cy="3717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tr-TR" sz="3200" dirty="0">
                <a:solidFill>
                  <a:srgbClr val="044A80"/>
                </a:solidFill>
                <a:latin typeface="Barlow Medium"/>
              </a:rPr>
              <a:t>T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arımda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ilaçlama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gübreleme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haritalama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hastalık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tespiti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ölçüm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gibi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uygulamaları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yapabilir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Bu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sayede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bu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işlemler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daha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kısa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sürede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halledilir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Drone’lar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ile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çekilen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görüntüler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sayesinde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verim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artırıcı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önlemler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alınabiliyor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Ayrıca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bitki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eken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drone’lar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da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mevcut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14389" y="5341669"/>
            <a:ext cx="8115300" cy="4564799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1673" r="11" b="-1653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008812" y="5341669"/>
            <a:ext cx="4564799" cy="45647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8380" r="-73302" b="-2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070638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47469" y="837353"/>
            <a:ext cx="2262779" cy="115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Kargo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3150" y="857288"/>
            <a:ext cx="8409741" cy="3179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Amazon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yakın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bir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zamanda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drone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ile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kargo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taşımacılığına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başlayarak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teslimat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sürelerini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30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dakikaya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düşür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meyi planlıyor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Bu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sayede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yakıt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tüketiminin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trafik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sıkışıklığının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egzoz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salınımının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azalması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bekleniyor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589823" y="5143500"/>
            <a:ext cx="4586792" cy="458679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5181" r="-15181" b="-2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5353" y="5143500"/>
            <a:ext cx="8115300" cy="4564799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4094" r="11" b="-407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27848" y="5143500"/>
            <a:ext cx="4564799" cy="45647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34990" r="-76460" b="-2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070638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47469" y="837353"/>
            <a:ext cx="2262779" cy="115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Trafik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014" y="1152491"/>
            <a:ext cx="8948986" cy="26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tr-TR" sz="3200" dirty="0">
                <a:solidFill>
                  <a:srgbClr val="044A80"/>
                </a:solidFill>
                <a:latin typeface="Barlow Medium"/>
              </a:rPr>
              <a:t>K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uralları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ihlal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eden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sürücüleri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havadan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kolayca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tespit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edebiliyor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Karabük’te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4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saat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süren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denetimlerde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emniyet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kemeri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takmadıkları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belirlenen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75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sürücüye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para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cezası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kesildi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23523" y="4934415"/>
            <a:ext cx="8115300" cy="4564799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6392" r="-6381" b="19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372103" y="213075"/>
            <a:ext cx="9204095" cy="9860850"/>
            <a:chOff x="0" y="0"/>
            <a:chExt cx="2456180" cy="2631440"/>
          </a:xfrm>
        </p:grpSpPr>
        <p:sp>
          <p:nvSpPr>
            <p:cNvPr id="3" name="Freeform 3"/>
            <p:cNvSpPr/>
            <p:nvPr/>
          </p:nvSpPr>
          <p:spPr>
            <a:xfrm>
              <a:off x="-40640" y="-8890"/>
              <a:ext cx="2490470" cy="2645410"/>
            </a:xfrm>
            <a:custGeom>
              <a:avLst/>
              <a:gdLst/>
              <a:ahLst/>
              <a:cxnLst/>
              <a:rect l="l" t="t" r="r" b="b"/>
              <a:pathLst>
                <a:path w="2490470" h="2645410">
                  <a:moveTo>
                    <a:pt x="2298700" y="524510"/>
                  </a:moveTo>
                  <a:cubicBezTo>
                    <a:pt x="2292350" y="523240"/>
                    <a:pt x="2287270" y="521970"/>
                    <a:pt x="2280920" y="519430"/>
                  </a:cubicBezTo>
                  <a:cubicBezTo>
                    <a:pt x="2288540" y="521970"/>
                    <a:pt x="2294890" y="523240"/>
                    <a:pt x="2298700" y="524510"/>
                  </a:cubicBezTo>
                  <a:close/>
                  <a:moveTo>
                    <a:pt x="232410" y="792480"/>
                  </a:moveTo>
                  <a:cubicBezTo>
                    <a:pt x="260350" y="808990"/>
                    <a:pt x="290830" y="825500"/>
                    <a:pt x="318770" y="838200"/>
                  </a:cubicBezTo>
                  <a:cubicBezTo>
                    <a:pt x="346710" y="850900"/>
                    <a:pt x="373380" y="859790"/>
                    <a:pt x="391160" y="862330"/>
                  </a:cubicBezTo>
                  <a:cubicBezTo>
                    <a:pt x="429260" y="873760"/>
                    <a:pt x="406400" y="914400"/>
                    <a:pt x="415290" y="946150"/>
                  </a:cubicBezTo>
                  <a:cubicBezTo>
                    <a:pt x="444500" y="927100"/>
                    <a:pt x="468630" y="953770"/>
                    <a:pt x="497840" y="934720"/>
                  </a:cubicBezTo>
                  <a:cubicBezTo>
                    <a:pt x="499110" y="939800"/>
                    <a:pt x="524510" y="937260"/>
                    <a:pt x="554990" y="934720"/>
                  </a:cubicBezTo>
                  <a:cubicBezTo>
                    <a:pt x="585470" y="932180"/>
                    <a:pt x="622300" y="925830"/>
                    <a:pt x="646430" y="920750"/>
                  </a:cubicBezTo>
                  <a:cubicBezTo>
                    <a:pt x="646430" y="920750"/>
                    <a:pt x="650240" y="916940"/>
                    <a:pt x="659130" y="911860"/>
                  </a:cubicBezTo>
                  <a:cubicBezTo>
                    <a:pt x="668020" y="906780"/>
                    <a:pt x="684530" y="900430"/>
                    <a:pt x="708660" y="896620"/>
                  </a:cubicBezTo>
                  <a:cubicBezTo>
                    <a:pt x="725170" y="894080"/>
                    <a:pt x="722630" y="882650"/>
                    <a:pt x="720090" y="872490"/>
                  </a:cubicBezTo>
                  <a:cubicBezTo>
                    <a:pt x="722630" y="882650"/>
                    <a:pt x="722630" y="882650"/>
                    <a:pt x="723900" y="894080"/>
                  </a:cubicBezTo>
                  <a:cubicBezTo>
                    <a:pt x="735330" y="869950"/>
                    <a:pt x="772160" y="885190"/>
                    <a:pt x="786130" y="871220"/>
                  </a:cubicBezTo>
                  <a:cubicBezTo>
                    <a:pt x="788670" y="881380"/>
                    <a:pt x="788670" y="881380"/>
                    <a:pt x="789940" y="892810"/>
                  </a:cubicBezTo>
                  <a:cubicBezTo>
                    <a:pt x="797560" y="886460"/>
                    <a:pt x="805180" y="881380"/>
                    <a:pt x="812800" y="878840"/>
                  </a:cubicBezTo>
                  <a:cubicBezTo>
                    <a:pt x="820420" y="876300"/>
                    <a:pt x="829310" y="875030"/>
                    <a:pt x="836930" y="875030"/>
                  </a:cubicBezTo>
                  <a:cubicBezTo>
                    <a:pt x="853440" y="873760"/>
                    <a:pt x="869950" y="873760"/>
                    <a:pt x="885190" y="866140"/>
                  </a:cubicBezTo>
                  <a:cubicBezTo>
                    <a:pt x="886460" y="876300"/>
                    <a:pt x="886460" y="876300"/>
                    <a:pt x="889000" y="887730"/>
                  </a:cubicBezTo>
                  <a:cubicBezTo>
                    <a:pt x="905510" y="885190"/>
                    <a:pt x="920750" y="882650"/>
                    <a:pt x="922020" y="894080"/>
                  </a:cubicBezTo>
                  <a:cubicBezTo>
                    <a:pt x="923290" y="904240"/>
                    <a:pt x="923290" y="904240"/>
                    <a:pt x="924560" y="915670"/>
                  </a:cubicBezTo>
                  <a:cubicBezTo>
                    <a:pt x="933450" y="919480"/>
                    <a:pt x="944880" y="915670"/>
                    <a:pt x="955040" y="911860"/>
                  </a:cubicBezTo>
                  <a:cubicBezTo>
                    <a:pt x="965200" y="909320"/>
                    <a:pt x="972820" y="908050"/>
                    <a:pt x="974090" y="919480"/>
                  </a:cubicBezTo>
                  <a:cubicBezTo>
                    <a:pt x="972820" y="909320"/>
                    <a:pt x="972820" y="909320"/>
                    <a:pt x="971550" y="897890"/>
                  </a:cubicBezTo>
                  <a:cubicBezTo>
                    <a:pt x="1036320" y="891540"/>
                    <a:pt x="1084580" y="895350"/>
                    <a:pt x="1134110" y="902970"/>
                  </a:cubicBezTo>
                  <a:cubicBezTo>
                    <a:pt x="1167130" y="911860"/>
                    <a:pt x="1201420" y="915670"/>
                    <a:pt x="1235710" y="918210"/>
                  </a:cubicBezTo>
                  <a:cubicBezTo>
                    <a:pt x="1271270" y="920750"/>
                    <a:pt x="1306830" y="920750"/>
                    <a:pt x="1343660" y="918210"/>
                  </a:cubicBezTo>
                  <a:cubicBezTo>
                    <a:pt x="1417320" y="915670"/>
                    <a:pt x="1492250" y="904240"/>
                    <a:pt x="1565910" y="899160"/>
                  </a:cubicBezTo>
                  <a:cubicBezTo>
                    <a:pt x="1582420" y="900430"/>
                    <a:pt x="1598930" y="878840"/>
                    <a:pt x="1584960" y="857250"/>
                  </a:cubicBezTo>
                  <a:cubicBezTo>
                    <a:pt x="1601470" y="858520"/>
                    <a:pt x="1617980" y="858520"/>
                    <a:pt x="1633220" y="859790"/>
                  </a:cubicBezTo>
                  <a:cubicBezTo>
                    <a:pt x="1664970" y="862330"/>
                    <a:pt x="1652270" y="829310"/>
                    <a:pt x="1684020" y="831850"/>
                  </a:cubicBezTo>
                  <a:cubicBezTo>
                    <a:pt x="1817370" y="815340"/>
                    <a:pt x="1949450" y="836930"/>
                    <a:pt x="2078990" y="864870"/>
                  </a:cubicBezTo>
                  <a:lnTo>
                    <a:pt x="2175510" y="887730"/>
                  </a:lnTo>
                  <a:cubicBezTo>
                    <a:pt x="2207260" y="895350"/>
                    <a:pt x="2239010" y="905510"/>
                    <a:pt x="2272031" y="913130"/>
                  </a:cubicBezTo>
                  <a:cubicBezTo>
                    <a:pt x="2288541" y="916940"/>
                    <a:pt x="2303781" y="920750"/>
                    <a:pt x="2320291" y="924560"/>
                  </a:cubicBezTo>
                  <a:lnTo>
                    <a:pt x="2368551" y="937260"/>
                  </a:lnTo>
                  <a:cubicBezTo>
                    <a:pt x="2400301" y="944880"/>
                    <a:pt x="2433321" y="952500"/>
                    <a:pt x="2466341" y="957580"/>
                  </a:cubicBezTo>
                  <a:cubicBezTo>
                    <a:pt x="2435861" y="942340"/>
                    <a:pt x="2410461" y="927100"/>
                    <a:pt x="2383791" y="913130"/>
                  </a:cubicBezTo>
                  <a:cubicBezTo>
                    <a:pt x="2371091" y="906780"/>
                    <a:pt x="2357121" y="900430"/>
                    <a:pt x="2343151" y="895350"/>
                  </a:cubicBezTo>
                  <a:cubicBezTo>
                    <a:pt x="2329181" y="890270"/>
                    <a:pt x="2312671" y="887730"/>
                    <a:pt x="2296161" y="885190"/>
                  </a:cubicBezTo>
                  <a:cubicBezTo>
                    <a:pt x="2298701" y="875030"/>
                    <a:pt x="2305051" y="853440"/>
                    <a:pt x="2288541" y="849630"/>
                  </a:cubicBezTo>
                  <a:cubicBezTo>
                    <a:pt x="2264411" y="840740"/>
                    <a:pt x="2239011" y="833120"/>
                    <a:pt x="2213611" y="826770"/>
                  </a:cubicBezTo>
                  <a:cubicBezTo>
                    <a:pt x="2188211" y="820420"/>
                    <a:pt x="2162811" y="815340"/>
                    <a:pt x="2138681" y="810260"/>
                  </a:cubicBezTo>
                  <a:cubicBezTo>
                    <a:pt x="2114551" y="803910"/>
                    <a:pt x="2092961" y="797560"/>
                    <a:pt x="2075181" y="789940"/>
                  </a:cubicBezTo>
                  <a:cubicBezTo>
                    <a:pt x="2056131" y="781050"/>
                    <a:pt x="2040891" y="772160"/>
                    <a:pt x="2030731" y="759460"/>
                  </a:cubicBezTo>
                  <a:cubicBezTo>
                    <a:pt x="2015491" y="745490"/>
                    <a:pt x="2005331" y="711200"/>
                    <a:pt x="1954531" y="702310"/>
                  </a:cubicBezTo>
                  <a:lnTo>
                    <a:pt x="2005331" y="711200"/>
                  </a:lnTo>
                  <a:cubicBezTo>
                    <a:pt x="2006601" y="701040"/>
                    <a:pt x="2010411" y="679450"/>
                    <a:pt x="2010411" y="679450"/>
                  </a:cubicBezTo>
                  <a:cubicBezTo>
                    <a:pt x="1944371" y="655320"/>
                    <a:pt x="1859281" y="633730"/>
                    <a:pt x="1790701" y="614680"/>
                  </a:cubicBezTo>
                  <a:cubicBezTo>
                    <a:pt x="1790701" y="614680"/>
                    <a:pt x="1793241" y="593090"/>
                    <a:pt x="1794511" y="582930"/>
                  </a:cubicBezTo>
                  <a:lnTo>
                    <a:pt x="1758951" y="579120"/>
                  </a:lnTo>
                  <a:cubicBezTo>
                    <a:pt x="1752601" y="558800"/>
                    <a:pt x="1758951" y="546100"/>
                    <a:pt x="1774191" y="538480"/>
                  </a:cubicBezTo>
                  <a:cubicBezTo>
                    <a:pt x="1781811" y="534670"/>
                    <a:pt x="1791971" y="530860"/>
                    <a:pt x="1803401" y="529590"/>
                  </a:cubicBezTo>
                  <a:cubicBezTo>
                    <a:pt x="1814831" y="528320"/>
                    <a:pt x="1828801" y="527050"/>
                    <a:pt x="1842771" y="527050"/>
                  </a:cubicBezTo>
                  <a:cubicBezTo>
                    <a:pt x="1870711" y="527050"/>
                    <a:pt x="1903731" y="529590"/>
                    <a:pt x="1934211" y="530860"/>
                  </a:cubicBezTo>
                  <a:cubicBezTo>
                    <a:pt x="1941831" y="530860"/>
                    <a:pt x="1949451" y="532130"/>
                    <a:pt x="1957071" y="532130"/>
                  </a:cubicBezTo>
                  <a:cubicBezTo>
                    <a:pt x="1964691" y="533400"/>
                    <a:pt x="1971041" y="533400"/>
                    <a:pt x="1978661" y="534670"/>
                  </a:cubicBezTo>
                  <a:cubicBezTo>
                    <a:pt x="1992631" y="535940"/>
                    <a:pt x="2005331" y="537210"/>
                    <a:pt x="2016761" y="538480"/>
                  </a:cubicBezTo>
                  <a:cubicBezTo>
                    <a:pt x="2018031" y="528320"/>
                    <a:pt x="2021841" y="506730"/>
                    <a:pt x="2024381" y="495300"/>
                  </a:cubicBezTo>
                  <a:lnTo>
                    <a:pt x="1988821" y="488950"/>
                  </a:lnTo>
                  <a:lnTo>
                    <a:pt x="1992631" y="467360"/>
                  </a:lnTo>
                  <a:cubicBezTo>
                    <a:pt x="2019301" y="472440"/>
                    <a:pt x="2045971" y="476250"/>
                    <a:pt x="2071371" y="481330"/>
                  </a:cubicBezTo>
                  <a:cubicBezTo>
                    <a:pt x="2096771" y="486410"/>
                    <a:pt x="2122171" y="490220"/>
                    <a:pt x="2146301" y="495300"/>
                  </a:cubicBezTo>
                  <a:cubicBezTo>
                    <a:pt x="2170431" y="500380"/>
                    <a:pt x="2195831" y="505460"/>
                    <a:pt x="2221231" y="511810"/>
                  </a:cubicBezTo>
                  <a:cubicBezTo>
                    <a:pt x="2231391" y="514350"/>
                    <a:pt x="2241551" y="516890"/>
                    <a:pt x="2252981" y="518160"/>
                  </a:cubicBezTo>
                  <a:cubicBezTo>
                    <a:pt x="2242821" y="515620"/>
                    <a:pt x="2233931" y="514350"/>
                    <a:pt x="2227581" y="513080"/>
                  </a:cubicBezTo>
                  <a:cubicBezTo>
                    <a:pt x="2230121" y="502920"/>
                    <a:pt x="2232660" y="491490"/>
                    <a:pt x="2214881" y="487680"/>
                  </a:cubicBezTo>
                  <a:cubicBezTo>
                    <a:pt x="2232660" y="491490"/>
                    <a:pt x="2251710" y="496570"/>
                    <a:pt x="2272031" y="501650"/>
                  </a:cubicBezTo>
                  <a:cubicBezTo>
                    <a:pt x="2291081" y="506730"/>
                    <a:pt x="2311401" y="513080"/>
                    <a:pt x="2331721" y="518160"/>
                  </a:cubicBezTo>
                  <a:cubicBezTo>
                    <a:pt x="2372360" y="528320"/>
                    <a:pt x="2413000" y="535940"/>
                    <a:pt x="2451100" y="535940"/>
                  </a:cubicBezTo>
                  <a:cubicBezTo>
                    <a:pt x="2471421" y="530860"/>
                    <a:pt x="2463800" y="492760"/>
                    <a:pt x="2411730" y="468630"/>
                  </a:cubicBezTo>
                  <a:cubicBezTo>
                    <a:pt x="2385060" y="461010"/>
                    <a:pt x="2362200" y="455930"/>
                    <a:pt x="2339340" y="449580"/>
                  </a:cubicBezTo>
                  <a:cubicBezTo>
                    <a:pt x="2316480" y="443230"/>
                    <a:pt x="2293620" y="438150"/>
                    <a:pt x="2266950" y="431800"/>
                  </a:cubicBezTo>
                  <a:lnTo>
                    <a:pt x="2272030" y="410210"/>
                  </a:lnTo>
                  <a:cubicBezTo>
                    <a:pt x="2280920" y="412750"/>
                    <a:pt x="2291080" y="415290"/>
                    <a:pt x="2302510" y="417830"/>
                  </a:cubicBezTo>
                  <a:cubicBezTo>
                    <a:pt x="2312670" y="421640"/>
                    <a:pt x="2324100" y="425450"/>
                    <a:pt x="2335530" y="429260"/>
                  </a:cubicBezTo>
                  <a:cubicBezTo>
                    <a:pt x="2358390" y="436880"/>
                    <a:pt x="2381250" y="441960"/>
                    <a:pt x="2400300" y="441960"/>
                  </a:cubicBezTo>
                  <a:cubicBezTo>
                    <a:pt x="2421890" y="435610"/>
                    <a:pt x="2372360" y="401320"/>
                    <a:pt x="2392680" y="394970"/>
                  </a:cubicBezTo>
                  <a:cubicBezTo>
                    <a:pt x="2411730" y="400050"/>
                    <a:pt x="2429510" y="405130"/>
                    <a:pt x="2451100" y="398780"/>
                  </a:cubicBezTo>
                  <a:cubicBezTo>
                    <a:pt x="2423160" y="391160"/>
                    <a:pt x="2390140" y="386080"/>
                    <a:pt x="2358390" y="378460"/>
                  </a:cubicBezTo>
                  <a:cubicBezTo>
                    <a:pt x="2341880" y="374650"/>
                    <a:pt x="2325370" y="370840"/>
                    <a:pt x="2310130" y="367030"/>
                  </a:cubicBezTo>
                  <a:cubicBezTo>
                    <a:pt x="2294890" y="363220"/>
                    <a:pt x="2279650" y="358140"/>
                    <a:pt x="2265680" y="353060"/>
                  </a:cubicBezTo>
                  <a:cubicBezTo>
                    <a:pt x="2249170" y="337820"/>
                    <a:pt x="2232660" y="323850"/>
                    <a:pt x="2237740" y="302260"/>
                  </a:cubicBezTo>
                  <a:cubicBezTo>
                    <a:pt x="2213610" y="299720"/>
                    <a:pt x="2190750" y="294640"/>
                    <a:pt x="2170430" y="288290"/>
                  </a:cubicBezTo>
                  <a:cubicBezTo>
                    <a:pt x="2150110" y="281940"/>
                    <a:pt x="2129790" y="274320"/>
                    <a:pt x="2112010" y="264160"/>
                  </a:cubicBezTo>
                  <a:cubicBezTo>
                    <a:pt x="2076450" y="243840"/>
                    <a:pt x="2045970" y="217170"/>
                    <a:pt x="2021840" y="185420"/>
                  </a:cubicBezTo>
                  <a:cubicBezTo>
                    <a:pt x="2010410" y="167640"/>
                    <a:pt x="1950720" y="161290"/>
                    <a:pt x="1897380" y="156210"/>
                  </a:cubicBezTo>
                  <a:lnTo>
                    <a:pt x="1844040" y="140970"/>
                  </a:lnTo>
                  <a:cubicBezTo>
                    <a:pt x="1823720" y="135890"/>
                    <a:pt x="1802130" y="132080"/>
                    <a:pt x="1781810" y="127000"/>
                  </a:cubicBezTo>
                  <a:cubicBezTo>
                    <a:pt x="1760220" y="123190"/>
                    <a:pt x="1739900" y="118110"/>
                    <a:pt x="1718310" y="114300"/>
                  </a:cubicBezTo>
                  <a:cubicBezTo>
                    <a:pt x="1708150" y="111760"/>
                    <a:pt x="1696720" y="110490"/>
                    <a:pt x="1686560" y="107950"/>
                  </a:cubicBezTo>
                  <a:lnTo>
                    <a:pt x="1654810" y="104140"/>
                  </a:lnTo>
                  <a:cubicBezTo>
                    <a:pt x="1611630" y="99060"/>
                    <a:pt x="1568450" y="92710"/>
                    <a:pt x="1526540" y="88900"/>
                  </a:cubicBezTo>
                  <a:cubicBezTo>
                    <a:pt x="1483360" y="85090"/>
                    <a:pt x="1440180" y="82550"/>
                    <a:pt x="1397000" y="78740"/>
                  </a:cubicBezTo>
                  <a:cubicBezTo>
                    <a:pt x="1353820" y="74930"/>
                    <a:pt x="1310640" y="73660"/>
                    <a:pt x="1267460" y="72390"/>
                  </a:cubicBezTo>
                  <a:cubicBezTo>
                    <a:pt x="1224280" y="69850"/>
                    <a:pt x="1182370" y="67310"/>
                    <a:pt x="1139190" y="66040"/>
                  </a:cubicBezTo>
                  <a:cubicBezTo>
                    <a:pt x="1094740" y="59690"/>
                    <a:pt x="1052830" y="57150"/>
                    <a:pt x="1010920" y="53340"/>
                  </a:cubicBezTo>
                  <a:cubicBezTo>
                    <a:pt x="969010" y="50800"/>
                    <a:pt x="927100" y="48260"/>
                    <a:pt x="886460" y="43180"/>
                  </a:cubicBezTo>
                  <a:cubicBezTo>
                    <a:pt x="876300" y="39370"/>
                    <a:pt x="859790" y="33020"/>
                    <a:pt x="843280" y="26670"/>
                  </a:cubicBezTo>
                  <a:cubicBezTo>
                    <a:pt x="826770" y="20320"/>
                    <a:pt x="810260" y="15240"/>
                    <a:pt x="800100" y="11430"/>
                  </a:cubicBezTo>
                  <a:cubicBezTo>
                    <a:pt x="632460" y="0"/>
                    <a:pt x="431800" y="54610"/>
                    <a:pt x="280670" y="116840"/>
                  </a:cubicBezTo>
                  <a:cubicBezTo>
                    <a:pt x="242570" y="133350"/>
                    <a:pt x="217170" y="173990"/>
                    <a:pt x="201930" y="210820"/>
                  </a:cubicBezTo>
                  <a:cubicBezTo>
                    <a:pt x="186690" y="247650"/>
                    <a:pt x="181610" y="280670"/>
                    <a:pt x="181610" y="280670"/>
                  </a:cubicBezTo>
                  <a:cubicBezTo>
                    <a:pt x="168910" y="307340"/>
                    <a:pt x="163830" y="354330"/>
                    <a:pt x="187960" y="369570"/>
                  </a:cubicBezTo>
                  <a:cubicBezTo>
                    <a:pt x="198120" y="369570"/>
                    <a:pt x="210820" y="367030"/>
                    <a:pt x="226060" y="364490"/>
                  </a:cubicBezTo>
                  <a:cubicBezTo>
                    <a:pt x="240030" y="363220"/>
                    <a:pt x="256540" y="360680"/>
                    <a:pt x="271780" y="360680"/>
                  </a:cubicBezTo>
                  <a:cubicBezTo>
                    <a:pt x="300990" y="359410"/>
                    <a:pt x="327660" y="363220"/>
                    <a:pt x="332740" y="384810"/>
                  </a:cubicBezTo>
                  <a:cubicBezTo>
                    <a:pt x="335280" y="394970"/>
                    <a:pt x="317500" y="400050"/>
                    <a:pt x="298450" y="405130"/>
                  </a:cubicBezTo>
                  <a:cubicBezTo>
                    <a:pt x="309880" y="447040"/>
                    <a:pt x="279400" y="544830"/>
                    <a:pt x="262890" y="551180"/>
                  </a:cubicBezTo>
                  <a:cubicBezTo>
                    <a:pt x="257810" y="563880"/>
                    <a:pt x="232410" y="594360"/>
                    <a:pt x="209550" y="624840"/>
                  </a:cubicBezTo>
                  <a:cubicBezTo>
                    <a:pt x="185420" y="655320"/>
                    <a:pt x="162560" y="685800"/>
                    <a:pt x="157480" y="698500"/>
                  </a:cubicBezTo>
                  <a:cubicBezTo>
                    <a:pt x="135890" y="721360"/>
                    <a:pt x="177800" y="758190"/>
                    <a:pt x="232410" y="792480"/>
                  </a:cubicBezTo>
                  <a:close/>
                  <a:moveTo>
                    <a:pt x="2252980" y="514350"/>
                  </a:moveTo>
                  <a:cubicBezTo>
                    <a:pt x="2261870" y="516890"/>
                    <a:pt x="2272030" y="518160"/>
                    <a:pt x="2282190" y="520700"/>
                  </a:cubicBezTo>
                  <a:cubicBezTo>
                    <a:pt x="2272030" y="518160"/>
                    <a:pt x="2261870" y="515620"/>
                    <a:pt x="2252980" y="514350"/>
                  </a:cubicBezTo>
                  <a:close/>
                  <a:moveTo>
                    <a:pt x="2366010" y="1855470"/>
                  </a:moveTo>
                  <a:cubicBezTo>
                    <a:pt x="2325370" y="1844040"/>
                    <a:pt x="2287270" y="1830070"/>
                    <a:pt x="2258060" y="1807210"/>
                  </a:cubicBezTo>
                  <a:cubicBezTo>
                    <a:pt x="2236470" y="1800860"/>
                    <a:pt x="2294890" y="1757680"/>
                    <a:pt x="2279650" y="1723390"/>
                  </a:cubicBezTo>
                  <a:cubicBezTo>
                    <a:pt x="2256790" y="1717040"/>
                    <a:pt x="2212340" y="1705610"/>
                    <a:pt x="2190750" y="1700530"/>
                  </a:cubicBezTo>
                  <a:cubicBezTo>
                    <a:pt x="2179320" y="1653540"/>
                    <a:pt x="2233930" y="1621790"/>
                    <a:pt x="2222500" y="1574800"/>
                  </a:cubicBezTo>
                  <a:cubicBezTo>
                    <a:pt x="2209800" y="1527810"/>
                    <a:pt x="2112010" y="1532890"/>
                    <a:pt x="2095500" y="1499870"/>
                  </a:cubicBezTo>
                  <a:cubicBezTo>
                    <a:pt x="2063750" y="1478280"/>
                    <a:pt x="2077720" y="1470660"/>
                    <a:pt x="2108200" y="1469390"/>
                  </a:cubicBezTo>
                  <a:cubicBezTo>
                    <a:pt x="2138680" y="1469390"/>
                    <a:pt x="2185670" y="1477010"/>
                    <a:pt x="2219960" y="1485900"/>
                  </a:cubicBezTo>
                  <a:cubicBezTo>
                    <a:pt x="2203450" y="1452880"/>
                    <a:pt x="2265680" y="1497330"/>
                    <a:pt x="2273300" y="1469390"/>
                  </a:cubicBezTo>
                  <a:cubicBezTo>
                    <a:pt x="2287270" y="1413510"/>
                    <a:pt x="2302510" y="1357630"/>
                    <a:pt x="2218690" y="1292860"/>
                  </a:cubicBezTo>
                  <a:cubicBezTo>
                    <a:pt x="2198370" y="1272540"/>
                    <a:pt x="2232660" y="1236980"/>
                    <a:pt x="2239010" y="1209040"/>
                  </a:cubicBezTo>
                  <a:cubicBezTo>
                    <a:pt x="1953260" y="1139190"/>
                    <a:pt x="1637030" y="1080770"/>
                    <a:pt x="1338580" y="1101090"/>
                  </a:cubicBezTo>
                  <a:cubicBezTo>
                    <a:pt x="1276350" y="1104900"/>
                    <a:pt x="1212850" y="1101090"/>
                    <a:pt x="1146810" y="1096010"/>
                  </a:cubicBezTo>
                  <a:cubicBezTo>
                    <a:pt x="1080770" y="1090930"/>
                    <a:pt x="1014730" y="1082040"/>
                    <a:pt x="947420" y="1074420"/>
                  </a:cubicBezTo>
                  <a:cubicBezTo>
                    <a:pt x="914400" y="1070610"/>
                    <a:pt x="880110" y="1066800"/>
                    <a:pt x="847090" y="1064260"/>
                  </a:cubicBezTo>
                  <a:cubicBezTo>
                    <a:pt x="814070" y="1061720"/>
                    <a:pt x="781050" y="1060450"/>
                    <a:pt x="748030" y="1059180"/>
                  </a:cubicBezTo>
                  <a:cubicBezTo>
                    <a:pt x="681990" y="1056640"/>
                    <a:pt x="618490" y="1060450"/>
                    <a:pt x="557530" y="1070610"/>
                  </a:cubicBezTo>
                  <a:cubicBezTo>
                    <a:pt x="520700" y="1075690"/>
                    <a:pt x="472440" y="1065530"/>
                    <a:pt x="426720" y="1061720"/>
                  </a:cubicBezTo>
                  <a:cubicBezTo>
                    <a:pt x="381000" y="1057910"/>
                    <a:pt x="337820" y="1060450"/>
                    <a:pt x="313690" y="1097280"/>
                  </a:cubicBezTo>
                  <a:lnTo>
                    <a:pt x="386080" y="1097280"/>
                  </a:lnTo>
                  <a:cubicBezTo>
                    <a:pt x="349250" y="1117600"/>
                    <a:pt x="313690" y="1118870"/>
                    <a:pt x="276860" y="1116330"/>
                  </a:cubicBezTo>
                  <a:cubicBezTo>
                    <a:pt x="240030" y="1113790"/>
                    <a:pt x="204470" y="1106170"/>
                    <a:pt x="167640" y="1113790"/>
                  </a:cubicBezTo>
                  <a:cubicBezTo>
                    <a:pt x="168910" y="1143000"/>
                    <a:pt x="168910" y="1156970"/>
                    <a:pt x="144780" y="1172210"/>
                  </a:cubicBezTo>
                  <a:cubicBezTo>
                    <a:pt x="193040" y="1169670"/>
                    <a:pt x="264160" y="1155700"/>
                    <a:pt x="312420" y="1169670"/>
                  </a:cubicBezTo>
                  <a:lnTo>
                    <a:pt x="312420" y="1212850"/>
                  </a:lnTo>
                  <a:cubicBezTo>
                    <a:pt x="265430" y="1228090"/>
                    <a:pt x="193040" y="1198880"/>
                    <a:pt x="144780" y="1215390"/>
                  </a:cubicBezTo>
                  <a:cubicBezTo>
                    <a:pt x="144780" y="1229360"/>
                    <a:pt x="146050" y="1258570"/>
                    <a:pt x="146050" y="1272540"/>
                  </a:cubicBezTo>
                  <a:cubicBezTo>
                    <a:pt x="146050" y="1286510"/>
                    <a:pt x="123190" y="1287780"/>
                    <a:pt x="99060" y="1289050"/>
                  </a:cubicBezTo>
                  <a:cubicBezTo>
                    <a:pt x="123190" y="1287780"/>
                    <a:pt x="170180" y="1286510"/>
                    <a:pt x="193040" y="1286510"/>
                  </a:cubicBezTo>
                  <a:cubicBezTo>
                    <a:pt x="193040" y="1300480"/>
                    <a:pt x="194310" y="1329690"/>
                    <a:pt x="194310" y="1343660"/>
                  </a:cubicBezTo>
                  <a:cubicBezTo>
                    <a:pt x="194310" y="1357630"/>
                    <a:pt x="171450" y="1358900"/>
                    <a:pt x="147320" y="1360170"/>
                  </a:cubicBezTo>
                  <a:cubicBezTo>
                    <a:pt x="148590" y="1389380"/>
                    <a:pt x="125730" y="1418590"/>
                    <a:pt x="149860" y="1432560"/>
                  </a:cubicBezTo>
                  <a:cubicBezTo>
                    <a:pt x="172720" y="1431290"/>
                    <a:pt x="196850" y="1431290"/>
                    <a:pt x="219710" y="1431290"/>
                  </a:cubicBezTo>
                  <a:cubicBezTo>
                    <a:pt x="127000" y="1447800"/>
                    <a:pt x="83820" y="1521460"/>
                    <a:pt x="85090" y="1564640"/>
                  </a:cubicBezTo>
                  <a:cubicBezTo>
                    <a:pt x="107950" y="1549400"/>
                    <a:pt x="109220" y="1592580"/>
                    <a:pt x="130810" y="1577340"/>
                  </a:cubicBezTo>
                  <a:cubicBezTo>
                    <a:pt x="63500" y="1623060"/>
                    <a:pt x="0" y="1682750"/>
                    <a:pt x="90170" y="1694180"/>
                  </a:cubicBezTo>
                  <a:cubicBezTo>
                    <a:pt x="482600" y="1700530"/>
                    <a:pt x="877570" y="1715770"/>
                    <a:pt x="1273810" y="1755140"/>
                  </a:cubicBezTo>
                  <a:cubicBezTo>
                    <a:pt x="1506220" y="1778000"/>
                    <a:pt x="1739900" y="1808480"/>
                    <a:pt x="1969770" y="1850390"/>
                  </a:cubicBezTo>
                  <a:cubicBezTo>
                    <a:pt x="1778000" y="1847850"/>
                    <a:pt x="1590040" y="1865630"/>
                    <a:pt x="1394460" y="1865630"/>
                  </a:cubicBezTo>
                  <a:cubicBezTo>
                    <a:pt x="1306830" y="1905000"/>
                    <a:pt x="717550" y="1921510"/>
                    <a:pt x="566420" y="1905000"/>
                  </a:cubicBezTo>
                  <a:cubicBezTo>
                    <a:pt x="561340" y="1905000"/>
                    <a:pt x="557530" y="1906270"/>
                    <a:pt x="552450" y="1906270"/>
                  </a:cubicBezTo>
                  <a:cubicBezTo>
                    <a:pt x="469900" y="1901190"/>
                    <a:pt x="369570" y="1907540"/>
                    <a:pt x="299720" y="1941830"/>
                  </a:cubicBezTo>
                  <a:cubicBezTo>
                    <a:pt x="267970" y="1962150"/>
                    <a:pt x="234950" y="1987550"/>
                    <a:pt x="203200" y="2011680"/>
                  </a:cubicBezTo>
                  <a:cubicBezTo>
                    <a:pt x="218440" y="2025650"/>
                    <a:pt x="232410" y="2040890"/>
                    <a:pt x="243840" y="2054860"/>
                  </a:cubicBezTo>
                  <a:cubicBezTo>
                    <a:pt x="210820" y="2053590"/>
                    <a:pt x="177800" y="2051050"/>
                    <a:pt x="165100" y="2067560"/>
                  </a:cubicBezTo>
                  <a:cubicBezTo>
                    <a:pt x="95250" y="2105660"/>
                    <a:pt x="134620" y="2148840"/>
                    <a:pt x="161290" y="2208530"/>
                  </a:cubicBezTo>
                  <a:cubicBezTo>
                    <a:pt x="180340" y="2235200"/>
                    <a:pt x="154940" y="2274570"/>
                    <a:pt x="185420" y="2301240"/>
                  </a:cubicBezTo>
                  <a:cubicBezTo>
                    <a:pt x="163830" y="2299970"/>
                    <a:pt x="152400" y="2299970"/>
                    <a:pt x="130810" y="2297430"/>
                  </a:cubicBezTo>
                  <a:cubicBezTo>
                    <a:pt x="128270" y="2322830"/>
                    <a:pt x="198120" y="2284730"/>
                    <a:pt x="182880" y="2325370"/>
                  </a:cubicBezTo>
                  <a:cubicBezTo>
                    <a:pt x="161290" y="2315210"/>
                    <a:pt x="138430" y="2330450"/>
                    <a:pt x="115570" y="2329180"/>
                  </a:cubicBezTo>
                  <a:cubicBezTo>
                    <a:pt x="123190" y="2363470"/>
                    <a:pt x="191770" y="2341880"/>
                    <a:pt x="187960" y="2374900"/>
                  </a:cubicBezTo>
                  <a:cubicBezTo>
                    <a:pt x="176530" y="2382521"/>
                    <a:pt x="125730" y="2329180"/>
                    <a:pt x="121920" y="2371090"/>
                  </a:cubicBezTo>
                  <a:cubicBezTo>
                    <a:pt x="120650" y="2379980"/>
                    <a:pt x="143510" y="2381250"/>
                    <a:pt x="153670" y="2381250"/>
                  </a:cubicBezTo>
                  <a:cubicBezTo>
                    <a:pt x="86360" y="2393950"/>
                    <a:pt x="48260" y="2433321"/>
                    <a:pt x="110490" y="2479040"/>
                  </a:cubicBezTo>
                  <a:cubicBezTo>
                    <a:pt x="88900" y="2477770"/>
                    <a:pt x="58420" y="2459990"/>
                    <a:pt x="35560" y="2466340"/>
                  </a:cubicBezTo>
                  <a:lnTo>
                    <a:pt x="35560" y="2467610"/>
                  </a:lnTo>
                  <a:cubicBezTo>
                    <a:pt x="46990" y="2468881"/>
                    <a:pt x="66040" y="2477771"/>
                    <a:pt x="77470" y="2477771"/>
                  </a:cubicBezTo>
                  <a:cubicBezTo>
                    <a:pt x="64770" y="2476500"/>
                    <a:pt x="52070" y="2476500"/>
                    <a:pt x="39370" y="2475231"/>
                  </a:cubicBezTo>
                  <a:cubicBezTo>
                    <a:pt x="41910" y="2481581"/>
                    <a:pt x="43180" y="2486660"/>
                    <a:pt x="45720" y="2493010"/>
                  </a:cubicBezTo>
                  <a:cubicBezTo>
                    <a:pt x="55880" y="2498090"/>
                    <a:pt x="64770" y="2501900"/>
                    <a:pt x="74930" y="2503171"/>
                  </a:cubicBezTo>
                  <a:cubicBezTo>
                    <a:pt x="66040" y="2503171"/>
                    <a:pt x="58420" y="2501900"/>
                    <a:pt x="49530" y="2501900"/>
                  </a:cubicBezTo>
                  <a:cubicBezTo>
                    <a:pt x="55880" y="2515871"/>
                    <a:pt x="63500" y="2528571"/>
                    <a:pt x="71120" y="2541271"/>
                  </a:cubicBezTo>
                  <a:cubicBezTo>
                    <a:pt x="101600" y="2567941"/>
                    <a:pt x="130810" y="2607310"/>
                    <a:pt x="147320" y="2608581"/>
                  </a:cubicBezTo>
                  <a:cubicBezTo>
                    <a:pt x="280670" y="2627631"/>
                    <a:pt x="414020" y="2641601"/>
                    <a:pt x="547370" y="2645410"/>
                  </a:cubicBezTo>
                  <a:cubicBezTo>
                    <a:pt x="547370" y="2630171"/>
                    <a:pt x="541020" y="2614931"/>
                    <a:pt x="551180" y="2607310"/>
                  </a:cubicBezTo>
                  <a:cubicBezTo>
                    <a:pt x="585470" y="2593340"/>
                    <a:pt x="613410" y="2644140"/>
                    <a:pt x="648970" y="2630171"/>
                  </a:cubicBezTo>
                  <a:cubicBezTo>
                    <a:pt x="650240" y="2621281"/>
                    <a:pt x="650240" y="2613660"/>
                    <a:pt x="651510" y="2604771"/>
                  </a:cubicBezTo>
                  <a:cubicBezTo>
                    <a:pt x="678180" y="2614931"/>
                    <a:pt x="706120" y="2628900"/>
                    <a:pt x="735330" y="2640331"/>
                  </a:cubicBezTo>
                  <a:cubicBezTo>
                    <a:pt x="787400" y="2636521"/>
                    <a:pt x="840740" y="2631441"/>
                    <a:pt x="892810" y="2622551"/>
                  </a:cubicBezTo>
                  <a:cubicBezTo>
                    <a:pt x="891540" y="2613661"/>
                    <a:pt x="890270" y="2604771"/>
                    <a:pt x="896620" y="2602231"/>
                  </a:cubicBezTo>
                  <a:cubicBezTo>
                    <a:pt x="918210" y="2595881"/>
                    <a:pt x="948690" y="2604771"/>
                    <a:pt x="979170" y="2607310"/>
                  </a:cubicBezTo>
                  <a:cubicBezTo>
                    <a:pt x="984250" y="2606040"/>
                    <a:pt x="988060" y="2604771"/>
                    <a:pt x="993140" y="2603500"/>
                  </a:cubicBezTo>
                  <a:cubicBezTo>
                    <a:pt x="996950" y="2598421"/>
                    <a:pt x="998220" y="2589530"/>
                    <a:pt x="998220" y="2584450"/>
                  </a:cubicBezTo>
                  <a:cubicBezTo>
                    <a:pt x="1012190" y="2585721"/>
                    <a:pt x="1024890" y="2588260"/>
                    <a:pt x="1036320" y="2590800"/>
                  </a:cubicBezTo>
                  <a:cubicBezTo>
                    <a:pt x="1188720" y="2541271"/>
                    <a:pt x="1344930" y="2484121"/>
                    <a:pt x="1512570" y="2426971"/>
                  </a:cubicBezTo>
                  <a:cubicBezTo>
                    <a:pt x="1548130" y="2404110"/>
                    <a:pt x="1583690" y="2381250"/>
                    <a:pt x="1617980" y="2371091"/>
                  </a:cubicBezTo>
                  <a:cubicBezTo>
                    <a:pt x="1668780" y="2360931"/>
                    <a:pt x="1733550" y="2377441"/>
                    <a:pt x="1783080" y="2381251"/>
                  </a:cubicBezTo>
                  <a:cubicBezTo>
                    <a:pt x="1775460" y="2293621"/>
                    <a:pt x="1896110" y="2250441"/>
                    <a:pt x="1871980" y="2161541"/>
                  </a:cubicBezTo>
                  <a:cubicBezTo>
                    <a:pt x="1905000" y="2162811"/>
                    <a:pt x="1954530" y="2166621"/>
                    <a:pt x="1957070" y="2141221"/>
                  </a:cubicBezTo>
                  <a:cubicBezTo>
                    <a:pt x="1964690" y="2066291"/>
                    <a:pt x="1990090" y="1981200"/>
                    <a:pt x="2077720" y="1935481"/>
                  </a:cubicBezTo>
                  <a:cubicBezTo>
                    <a:pt x="2112010" y="1925321"/>
                    <a:pt x="2165350" y="1955801"/>
                    <a:pt x="2176780" y="1941831"/>
                  </a:cubicBezTo>
                  <a:cubicBezTo>
                    <a:pt x="2189480" y="1926591"/>
                    <a:pt x="2165350" y="1907541"/>
                    <a:pt x="2153920" y="1891031"/>
                  </a:cubicBezTo>
                  <a:cubicBezTo>
                    <a:pt x="2252980" y="1911351"/>
                    <a:pt x="2352040" y="1934210"/>
                    <a:pt x="2448560" y="1959610"/>
                  </a:cubicBezTo>
                  <a:cubicBezTo>
                    <a:pt x="2472690" y="1958340"/>
                    <a:pt x="2481580" y="1950721"/>
                    <a:pt x="2484120" y="1938021"/>
                  </a:cubicBezTo>
                  <a:cubicBezTo>
                    <a:pt x="2487930" y="1925321"/>
                    <a:pt x="2486660" y="1910081"/>
                    <a:pt x="2490470" y="1896110"/>
                  </a:cubicBezTo>
                  <a:cubicBezTo>
                    <a:pt x="2452370" y="1877060"/>
                    <a:pt x="2407920" y="1866900"/>
                    <a:pt x="2366010" y="1855471"/>
                  </a:cubicBezTo>
                  <a:close/>
                </a:path>
              </a:pathLst>
            </a:custGeom>
            <a:blipFill>
              <a:blip r:embed="rId2"/>
              <a:stretch>
                <a:fillRect l="-21766" t="38" r="-21301" b="-19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76250"/>
            <a:ext cx="5130819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SemiCondensed Bold Bold"/>
              </a:rPr>
              <a:t>ZARARLARI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9984" y="4283820"/>
            <a:ext cx="7198921" cy="265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Barlow Medium"/>
              </a:rPr>
              <a:t>Her ne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kadar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drone’lar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yararlı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alanlarda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kullanılabilecek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olsalar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da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kumandanın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kimde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olduğu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bu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araçların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pratikte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rolünü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büyük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ölçüde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etkiliyor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34150" t="4443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84125" y="1275216"/>
            <a:ext cx="4673078" cy="3364412"/>
            <a:chOff x="0" y="-66675"/>
            <a:chExt cx="6230771" cy="44858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623077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GÜVENLIK TEHD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D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endParaRPr lang="en-US" sz="3400" spc="238" dirty="0">
                <a:solidFill>
                  <a:srgbClr val="FFFFFF"/>
                </a:solidFill>
                <a:latin typeface="Poppins Light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91785"/>
              <a:ext cx="6230771" cy="3227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Kötü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amaçlı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kişilerin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kontrolündeyken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drone’lar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saldırı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veya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saldırı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öncesi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gözlem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amacıyla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kullanılabilir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69443" y="5635259"/>
            <a:ext cx="4587759" cy="2873345"/>
            <a:chOff x="0" y="-66675"/>
            <a:chExt cx="6117012" cy="38311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6117012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59"/>
                </a:lnSpc>
              </a:pP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G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ZL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L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r>
                <a:rPr lang="en-US" sz="3400" spc="238" dirty="0">
                  <a:solidFill>
                    <a:srgbClr val="FFFFFF"/>
                  </a:solidFill>
                  <a:latin typeface="Poppins Light Bold"/>
                </a:rPr>
                <a:t>K İHLAL</a:t>
              </a:r>
              <a:r>
                <a:rPr lang="tr-TR" sz="3400" spc="238" dirty="0">
                  <a:solidFill>
                    <a:srgbClr val="FFFFFF"/>
                  </a:solidFill>
                  <a:latin typeface="Poppins Light Bold"/>
                </a:rPr>
                <a:t>i</a:t>
              </a:r>
              <a:endParaRPr lang="en-US" sz="3400" spc="238" dirty="0">
                <a:solidFill>
                  <a:srgbClr val="FFFFFF"/>
                </a:solidFill>
                <a:latin typeface="Poppins Light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91785"/>
              <a:ext cx="6117012" cy="2572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Drone’lar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her ne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kadar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insanlara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kuşbakışı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görüntü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açısı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sunsa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da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gizliliği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ihlal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edebilir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893" y="1055546"/>
            <a:ext cx="8851438" cy="2386683"/>
            <a:chOff x="0" y="-66675"/>
            <a:chExt cx="11801917" cy="3182244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180191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210">
                  <a:solidFill>
                    <a:srgbClr val="FFFFFF"/>
                  </a:solidFill>
                  <a:latin typeface="Poppins Light Bold"/>
                </a:rPr>
                <a:t>İSTENMEYEN MÜDAHALELER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15021"/>
              <a:ext cx="11801917" cy="200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Spor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müsabakalarında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tr-TR" sz="2600" spc="26" dirty="0">
                  <a:solidFill>
                    <a:srgbClr val="FFFFFF"/>
                  </a:solidFill>
                  <a:latin typeface="Poppins Light"/>
                </a:rPr>
                <a:t>ya da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operasyon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süreçlerinde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olsun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,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yanlış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kullanılan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drone’lar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çevreye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büyük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ölçüde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zarar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verebilmekte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ve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süreçleri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yavaşlatmaktadır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893" y="4249288"/>
            <a:ext cx="8851438" cy="2287505"/>
            <a:chOff x="0" y="0"/>
            <a:chExt cx="11801917" cy="3050007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180191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210" dirty="0">
                  <a:solidFill>
                    <a:srgbClr val="FFFFFF"/>
                  </a:solidFill>
                  <a:latin typeface="Poppins Light Bold"/>
                </a:rPr>
                <a:t>KAÇAKÇILIK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5021"/>
              <a:ext cx="11801917" cy="1263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Her ne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kadar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lojistikte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inanılmaz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imkanlar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sağlasa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bile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kolaylıkla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kötü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emeller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için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de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kullanılabilir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.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70594" y="821627"/>
            <a:ext cx="8436673" cy="8436673"/>
            <a:chOff x="0" y="0"/>
            <a:chExt cx="12700000" cy="12700000"/>
          </a:xfrm>
        </p:grpSpPr>
        <p:sp>
          <p:nvSpPr>
            <p:cNvPr id="9" name="Freeform 9"/>
            <p:cNvSpPr/>
            <p:nvPr/>
          </p:nvSpPr>
          <p:spPr>
            <a:xfrm>
              <a:off x="496570" y="257810"/>
              <a:ext cx="9375140" cy="12001499"/>
            </a:xfrm>
            <a:custGeom>
              <a:avLst/>
              <a:gdLst/>
              <a:ahLst/>
              <a:cxnLst/>
              <a:rect l="l" t="t" r="r" b="b"/>
              <a:pathLst>
                <a:path w="9375140" h="12001499">
                  <a:moveTo>
                    <a:pt x="0" y="0"/>
                  </a:moveTo>
                  <a:lnTo>
                    <a:pt x="11430" y="11875770"/>
                  </a:lnTo>
                  <a:lnTo>
                    <a:pt x="2875280" y="11813539"/>
                  </a:lnTo>
                  <a:lnTo>
                    <a:pt x="9076690" y="12001499"/>
                  </a:lnTo>
                  <a:lnTo>
                    <a:pt x="9375140" y="63499"/>
                  </a:lnTo>
                </a:path>
              </a:pathLst>
            </a:custGeom>
            <a:blipFill>
              <a:blip r:embed="rId2"/>
              <a:stretch>
                <a:fillRect l="-47266" t="2029" r="5561" b="347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267960" y="579120"/>
              <a:ext cx="7125970" cy="11813540"/>
            </a:xfrm>
            <a:custGeom>
              <a:avLst/>
              <a:gdLst/>
              <a:ahLst/>
              <a:cxnLst/>
              <a:rect l="l" t="t" r="r" b="b"/>
              <a:pathLst>
                <a:path w="7125970" h="11813540">
                  <a:moveTo>
                    <a:pt x="312420" y="62230"/>
                  </a:moveTo>
                  <a:lnTo>
                    <a:pt x="7125970" y="0"/>
                  </a:lnTo>
                  <a:lnTo>
                    <a:pt x="7125970" y="11813540"/>
                  </a:lnTo>
                  <a:lnTo>
                    <a:pt x="0" y="11813540"/>
                  </a:lnTo>
                  <a:lnTo>
                    <a:pt x="342900" y="2062480"/>
                  </a:lnTo>
                  <a:lnTo>
                    <a:pt x="312420" y="62230"/>
                  </a:lnTo>
                  <a:close/>
                </a:path>
              </a:pathLst>
            </a:custGeom>
            <a:blipFill>
              <a:blip r:embed="rId3"/>
              <a:stretch>
                <a:fillRect l="-208" t="4560" r="-39278" b="24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00893" y="7003768"/>
            <a:ext cx="8851438" cy="2287505"/>
            <a:chOff x="0" y="0"/>
            <a:chExt cx="11801917" cy="3050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180191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210">
                  <a:solidFill>
                    <a:srgbClr val="FFFFFF"/>
                  </a:solidFill>
                  <a:latin typeface="Poppins Light Bold"/>
                </a:rPr>
                <a:t>DOĞAL HAYATA ZARAR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5021"/>
              <a:ext cx="11801917" cy="1263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Doğal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hayatı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etkileyebilecek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bir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mesafede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kullanılırsa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,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orada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yaşayan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hayvanları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rahatsız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Poppins Light"/>
                </a:rPr>
                <a:t>edebilir</a:t>
              </a:r>
              <a:r>
                <a:rPr lang="en-US" sz="2600" spc="26" dirty="0">
                  <a:solidFill>
                    <a:srgbClr val="FFFFFF"/>
                  </a:solidFill>
                  <a:latin typeface="Poppins Light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15600" y="2781300"/>
            <a:ext cx="6958115" cy="5520055"/>
            <a:chOff x="0" y="0"/>
            <a:chExt cx="3539490" cy="2807970"/>
          </a:xfrm>
        </p:grpSpPr>
        <p:sp>
          <p:nvSpPr>
            <p:cNvPr id="3" name="Freeform 3"/>
            <p:cNvSpPr/>
            <p:nvPr/>
          </p:nvSpPr>
          <p:spPr>
            <a:xfrm>
              <a:off x="-3810" y="0"/>
              <a:ext cx="3552190" cy="2809240"/>
            </a:xfrm>
            <a:custGeom>
              <a:avLst/>
              <a:gdLst/>
              <a:ahLst/>
              <a:cxnLst/>
              <a:rect l="l" t="t" r="r" b="b"/>
              <a:pathLst>
                <a:path w="3552190" h="2809240">
                  <a:moveTo>
                    <a:pt x="3539490" y="2785110"/>
                  </a:moveTo>
                  <a:lnTo>
                    <a:pt x="3388360" y="2785110"/>
                  </a:lnTo>
                  <a:lnTo>
                    <a:pt x="3329940" y="2754630"/>
                  </a:lnTo>
                  <a:lnTo>
                    <a:pt x="222250" y="2777490"/>
                  </a:lnTo>
                  <a:lnTo>
                    <a:pt x="163830" y="2807970"/>
                  </a:lnTo>
                  <a:lnTo>
                    <a:pt x="7620" y="2809240"/>
                  </a:lnTo>
                  <a:lnTo>
                    <a:pt x="7620" y="1851660"/>
                  </a:lnTo>
                  <a:cubicBezTo>
                    <a:pt x="7620" y="1851660"/>
                    <a:pt x="0" y="1442720"/>
                    <a:pt x="7620" y="1189990"/>
                  </a:cubicBezTo>
                  <a:cubicBezTo>
                    <a:pt x="15240" y="937260"/>
                    <a:pt x="7620" y="798830"/>
                    <a:pt x="7620" y="798830"/>
                  </a:cubicBezTo>
                  <a:lnTo>
                    <a:pt x="6350" y="533400"/>
                  </a:lnTo>
                  <a:lnTo>
                    <a:pt x="6350" y="0"/>
                  </a:lnTo>
                  <a:lnTo>
                    <a:pt x="441960" y="0"/>
                  </a:lnTo>
                  <a:lnTo>
                    <a:pt x="529590" y="41910"/>
                  </a:lnTo>
                  <a:cubicBezTo>
                    <a:pt x="529590" y="41910"/>
                    <a:pt x="1482090" y="19050"/>
                    <a:pt x="1705610" y="38100"/>
                  </a:cubicBezTo>
                  <a:cubicBezTo>
                    <a:pt x="1929130" y="57150"/>
                    <a:pt x="3082290" y="41910"/>
                    <a:pt x="3082290" y="41910"/>
                  </a:cubicBezTo>
                  <a:lnTo>
                    <a:pt x="3134360" y="0"/>
                  </a:lnTo>
                  <a:lnTo>
                    <a:pt x="3540760" y="0"/>
                  </a:lnTo>
                  <a:lnTo>
                    <a:pt x="3540760" y="727710"/>
                  </a:lnTo>
                  <a:cubicBezTo>
                    <a:pt x="3540760" y="727710"/>
                    <a:pt x="3548380" y="716280"/>
                    <a:pt x="3540760" y="1013460"/>
                  </a:cubicBezTo>
                  <a:cubicBezTo>
                    <a:pt x="3533140" y="1310640"/>
                    <a:pt x="3540760" y="1362710"/>
                    <a:pt x="3540760" y="1362710"/>
                  </a:cubicBezTo>
                  <a:cubicBezTo>
                    <a:pt x="3540760" y="1362710"/>
                    <a:pt x="3552190" y="1604010"/>
                    <a:pt x="3540760" y="1762760"/>
                  </a:cubicBezTo>
                  <a:cubicBezTo>
                    <a:pt x="3528060" y="1924050"/>
                    <a:pt x="3539490" y="2785110"/>
                    <a:pt x="3539490" y="2785110"/>
                  </a:cubicBezTo>
                  <a:close/>
                </a:path>
              </a:pathLst>
            </a:custGeom>
            <a:blipFill>
              <a:blip r:embed="rId2"/>
              <a:stretch>
                <a:fillRect l="-24333" r="-16765" b="-4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38225" y="3009900"/>
            <a:ext cx="8701146" cy="4871514"/>
            <a:chOff x="0" y="-66675"/>
            <a:chExt cx="11601528" cy="6495352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1601528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210" dirty="0">
                  <a:solidFill>
                    <a:srgbClr val="FFFFFF"/>
                  </a:solidFill>
                  <a:latin typeface="Poppins Light Bold"/>
                </a:rPr>
                <a:t>DÜNYA’DA DRONE SEKTÖRÜNÜN EKONOMIK GÖRÜNÜMÜ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6221"/>
              <a:ext cx="11601528" cy="460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just">
                <a:lnSpc>
                  <a:spcPts val="3900"/>
                </a:lnSpc>
                <a:buFont typeface="Arial"/>
                <a:buChar char="•"/>
              </a:pP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Dünya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drone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pazarının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%47’si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sivil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, %24’ü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ticari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amaçlı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ve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geri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kalanı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tüketici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amacına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yönelik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oluşturulan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dronelar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olarak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sınıflandırılmaktadır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. </a:t>
              </a:r>
            </a:p>
            <a:p>
              <a:pPr marL="561340" lvl="1" indent="-280670" algn="just">
                <a:lnSpc>
                  <a:spcPts val="3900"/>
                </a:lnSpc>
                <a:buFont typeface="Arial"/>
                <a:buChar char="•"/>
              </a:pP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Drone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üretiminin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maliyetlerindeki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kademeli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düşüş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ve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asgari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segmentte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dahil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olmak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üzere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yeni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oyuncuların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küresel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pazara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dahil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olmasıyla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birlikte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drone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maliyetlerinin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%7-27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arasında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düşmesi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spc="26" dirty="0" err="1">
                  <a:solidFill>
                    <a:srgbClr val="FFFFFF"/>
                  </a:solidFill>
                  <a:latin typeface="Arimo"/>
                </a:rPr>
                <a:t>beklen</a:t>
              </a:r>
              <a:r>
                <a:rPr lang="tr-TR" sz="2600" spc="26" dirty="0" err="1">
                  <a:solidFill>
                    <a:srgbClr val="FFFFFF"/>
                  </a:solidFill>
                  <a:latin typeface="Arimo"/>
                </a:rPr>
                <a:t>iyor</a:t>
              </a:r>
              <a:r>
                <a:rPr lang="en-US" sz="2600" spc="26" dirty="0">
                  <a:solidFill>
                    <a:srgbClr val="FFFFFF"/>
                  </a:solidFill>
                  <a:latin typeface="Arimo"/>
                </a:rPr>
                <a:t>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76250"/>
            <a:ext cx="9312526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SemiCondensed Bold Bold"/>
              </a:rPr>
              <a:t>EKONOMİK GÖRÜNÜMÜ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2500" y="857250"/>
            <a:ext cx="6819204" cy="8572500"/>
            <a:chOff x="-254026" y="-1574158"/>
            <a:chExt cx="10834421" cy="13620075"/>
          </a:xfrm>
        </p:grpSpPr>
        <p:sp>
          <p:nvSpPr>
            <p:cNvPr id="6" name="Freeform 6"/>
            <p:cNvSpPr/>
            <p:nvPr/>
          </p:nvSpPr>
          <p:spPr>
            <a:xfrm>
              <a:off x="-94972" y="-1574158"/>
              <a:ext cx="10592454" cy="9283845"/>
            </a:xfrm>
            <a:custGeom>
              <a:avLst/>
              <a:gdLst/>
              <a:ahLst/>
              <a:cxnLst/>
              <a:rect l="l" t="t" r="r" b="b"/>
              <a:pathLst>
                <a:path w="9566910" h="3642360">
                  <a:moveTo>
                    <a:pt x="33020" y="3554730"/>
                  </a:moveTo>
                  <a:lnTo>
                    <a:pt x="0" y="46990"/>
                  </a:lnTo>
                  <a:lnTo>
                    <a:pt x="9486900" y="0"/>
                  </a:lnTo>
                  <a:cubicBezTo>
                    <a:pt x="9486900" y="0"/>
                    <a:pt x="9533890" y="342900"/>
                    <a:pt x="9550400" y="736600"/>
                  </a:cubicBezTo>
                  <a:cubicBezTo>
                    <a:pt x="9566910" y="1130300"/>
                    <a:pt x="9523731" y="1983740"/>
                    <a:pt x="9505950" y="2603500"/>
                  </a:cubicBezTo>
                  <a:cubicBezTo>
                    <a:pt x="9486900" y="3223260"/>
                    <a:pt x="9471660" y="3495040"/>
                    <a:pt x="9471660" y="3495040"/>
                  </a:cubicBezTo>
                  <a:cubicBezTo>
                    <a:pt x="9471660" y="3495040"/>
                    <a:pt x="7524750" y="3642360"/>
                    <a:pt x="6617970" y="3625850"/>
                  </a:cubicBezTo>
                  <a:cubicBezTo>
                    <a:pt x="5711190" y="3609339"/>
                    <a:pt x="2967990" y="3590290"/>
                    <a:pt x="2228850" y="3604260"/>
                  </a:cubicBezTo>
                  <a:cubicBezTo>
                    <a:pt x="1487170" y="3618230"/>
                    <a:pt x="33020" y="3554730"/>
                    <a:pt x="33020" y="3554730"/>
                  </a:cubicBezTo>
                  <a:close/>
                </a:path>
              </a:pathLst>
            </a:custGeom>
            <a:blipFill>
              <a:blip r:embed="rId2"/>
              <a:stretch>
                <a:fillRect l="3732" t="-6081" r="2348" b="46186"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-254026" y="1387475"/>
              <a:ext cx="10834421" cy="10658442"/>
            </a:xfrm>
            <a:custGeom>
              <a:avLst/>
              <a:gdLst/>
              <a:ahLst/>
              <a:cxnLst/>
              <a:rect l="l" t="t" r="r" b="b"/>
              <a:pathLst>
                <a:path w="9340850" h="3336290">
                  <a:moveTo>
                    <a:pt x="0" y="0"/>
                  </a:moveTo>
                  <a:lnTo>
                    <a:pt x="7898130" y="473710"/>
                  </a:lnTo>
                  <a:lnTo>
                    <a:pt x="9269730" y="876300"/>
                  </a:lnTo>
                  <a:lnTo>
                    <a:pt x="9340850" y="3312160"/>
                  </a:lnTo>
                  <a:lnTo>
                    <a:pt x="71120" y="3336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4656" t="47025" r="3520" b="-5565"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-75706" y="-712186"/>
              <a:ext cx="10490275" cy="9920500"/>
            </a:xfrm>
            <a:custGeom>
              <a:avLst/>
              <a:gdLst/>
              <a:ahLst/>
              <a:cxnLst/>
              <a:rect l="l" t="t" r="r" b="b"/>
              <a:pathLst>
                <a:path w="9671050" h="3356610">
                  <a:moveTo>
                    <a:pt x="13970" y="165100"/>
                  </a:moveTo>
                  <a:lnTo>
                    <a:pt x="7353300" y="0"/>
                  </a:lnTo>
                  <a:lnTo>
                    <a:pt x="9671050" y="165100"/>
                  </a:lnTo>
                  <a:lnTo>
                    <a:pt x="9671050" y="3120390"/>
                  </a:lnTo>
                  <a:lnTo>
                    <a:pt x="0" y="3356610"/>
                  </a:lnTo>
                  <a:lnTo>
                    <a:pt x="13970" y="165100"/>
                  </a:lnTo>
                  <a:close/>
                </a:path>
              </a:pathLst>
            </a:custGeom>
            <a:blipFill>
              <a:blip r:embed="rId4"/>
              <a:stretch>
                <a:fillRect l="3270" t="29995" r="1660" b="9394"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8418290" y="1676280"/>
            <a:ext cx="8804975" cy="6472775"/>
            <a:chOff x="0" y="-66675"/>
            <a:chExt cx="11739966" cy="86303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1739966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210">
                  <a:solidFill>
                    <a:srgbClr val="FFFFFF"/>
                  </a:solidFill>
                  <a:latin typeface="Poppins Light Bold"/>
                </a:rPr>
                <a:t>TÜRKIYE’DE DRONE SEKTÖRÜNÜN EKONOMIK GÖRÜNÜMÜ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5272"/>
              <a:ext cx="11739966" cy="6718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just">
                <a:lnSpc>
                  <a:spcPts val="3640"/>
                </a:lnSpc>
                <a:buFont typeface="Arial"/>
                <a:buChar char="•"/>
              </a:pPr>
              <a:r>
                <a:rPr lang="tr-TR" sz="2600" dirty="0" err="1">
                  <a:solidFill>
                    <a:srgbClr val="FFFFFF"/>
                  </a:solidFill>
                  <a:latin typeface="Arimo"/>
                </a:rPr>
                <a:t>Drone</a:t>
              </a:r>
              <a:r>
                <a:rPr lang="tr-TR" sz="2600" dirty="0">
                  <a:solidFill>
                    <a:srgbClr val="FFFFFF"/>
                  </a:solidFill>
                  <a:latin typeface="Arimo"/>
                </a:rPr>
                <a:t> kullanımı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madencilik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,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haritacılık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,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inşaat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sektörü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,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enerji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,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tarım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ve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emlak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sektöründe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yaygınlaşmıştır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. </a:t>
              </a:r>
              <a:endParaRPr lang="tr-TR" sz="2600" dirty="0">
                <a:solidFill>
                  <a:srgbClr val="FFFFFF"/>
                </a:solidFill>
                <a:latin typeface="Arimo"/>
              </a:endParaRPr>
            </a:p>
            <a:p>
              <a:pPr marL="561341" lvl="1" indent="-280670" algn="just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2018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yılı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itibari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ile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drone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pazar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büyüklüğü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30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milyon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dolara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ulaşmış</a:t>
              </a:r>
              <a:r>
                <a:rPr lang="tr-TR" sz="2600" dirty="0">
                  <a:solidFill>
                    <a:srgbClr val="FFFFFF"/>
                  </a:solidFill>
                  <a:latin typeface="Arimo"/>
                </a:rPr>
                <a:t>tır.</a:t>
              </a:r>
              <a:endParaRPr lang="en-US" sz="2600" dirty="0">
                <a:solidFill>
                  <a:srgbClr val="FFFFFF"/>
                </a:solidFill>
                <a:latin typeface="Arimo"/>
              </a:endParaRPr>
            </a:p>
            <a:p>
              <a:pPr marL="561341" lvl="1" indent="-280670" algn="just">
                <a:lnSpc>
                  <a:spcPts val="3640"/>
                </a:lnSpc>
                <a:buFont typeface="Arial"/>
                <a:buChar char="•"/>
              </a:pPr>
              <a:r>
                <a:rPr lang="tr-TR" sz="2600" dirty="0">
                  <a:solidFill>
                    <a:srgbClr val="FFFFFF"/>
                  </a:solidFill>
                  <a:latin typeface="Arimo"/>
                </a:rPr>
                <a:t>Sivil Havacılık Genel Müdürlüğüne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kayıtlı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cihaz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sayısı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tr-TR" sz="2600" dirty="0">
                  <a:solidFill>
                    <a:srgbClr val="FFFFFF"/>
                  </a:solidFill>
                  <a:latin typeface="Arimo"/>
                </a:rPr>
                <a:t>30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bin </a:t>
              </a:r>
              <a:r>
                <a:rPr lang="tr-TR" sz="2600" dirty="0">
                  <a:solidFill>
                    <a:srgbClr val="FFFFFF"/>
                  </a:solidFill>
                  <a:latin typeface="Arimo"/>
                </a:rPr>
                <a:t>civarındadır. </a:t>
              </a:r>
            </a:p>
            <a:p>
              <a:pPr marL="561341" lvl="1" indent="-280670" algn="just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2018’de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droneların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kurumsal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ve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endüstriyel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uygulamalarda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çok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daha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fazla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yer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bulmaya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başlaması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ile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birlikte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2019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yılında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kurumsal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drone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pazar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büyüklüğünün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2-3 kat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daha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büyüme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gerçekleştirmesi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Arimo"/>
                </a:rPr>
                <a:t>beklenmektedir</a:t>
              </a:r>
              <a:r>
                <a:rPr lang="en-US" sz="2600" dirty="0">
                  <a:solidFill>
                    <a:srgbClr val="FFFFFF"/>
                  </a:solidFill>
                  <a:latin typeface="Arimo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606" y="2083178"/>
            <a:ext cx="9065012" cy="7456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arlow Medium"/>
              </a:rPr>
              <a:t>İnsansız hava araçları, insanın ulaşamadığı veya hızlı ve verimli bir şekilde performans gösteremediği yerlerde son derece faydalı bir şekilde kullanılıyor. </a:t>
            </a:r>
          </a:p>
          <a:p>
            <a:pPr>
              <a:lnSpc>
                <a:spcPts val="4224"/>
              </a:lnSpc>
            </a:pPr>
            <a:endParaRPr lang="en-US" sz="3200">
              <a:solidFill>
                <a:srgbClr val="FFFFFF"/>
              </a:solidFill>
              <a:latin typeface="Barlow Medium"/>
            </a:endParaRPr>
          </a:p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"/>
              </a:rPr>
              <a:t>Kullanılan drone’lar sayesinde iş üretkenliği ile verimliliği artarken; iş yükü ve üretim maliyetlerinin azalması şirketlerin taleplerini karşılıyor. </a:t>
            </a:r>
          </a:p>
          <a:p>
            <a:pPr>
              <a:lnSpc>
                <a:spcPts val="4224"/>
              </a:lnSpc>
            </a:pPr>
            <a:endParaRPr lang="en-US" sz="3200">
              <a:solidFill>
                <a:srgbClr val="FFFFFF"/>
              </a:solidFill>
              <a:latin typeface="Arimo"/>
            </a:endParaRP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"/>
              </a:rPr>
              <a:t>Bunun dışında güvenlik sorunlarının azalması ve müşterilerin aldıkları hizmetten memnun olması da drone teknolojisinin girdiği sektörlerde başarılı olduğunu gösteriyor.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805812" y="3001769"/>
            <a:ext cx="6805400" cy="5657850"/>
            <a:chOff x="0" y="0"/>
            <a:chExt cx="6273800" cy="5215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2"/>
              <a:stretch>
                <a:fillRect l="-12333" r="-1233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273800" cy="5215890"/>
            </a:xfrm>
            <a:custGeom>
              <a:avLst/>
              <a:gdLst/>
              <a:ahLst/>
              <a:cxnLst/>
              <a:rect l="l" t="t" r="r" b="b"/>
              <a:pathLst>
                <a:path w="6273800" h="5215890">
                  <a:moveTo>
                    <a:pt x="6273800" y="5215890"/>
                  </a:moveTo>
                  <a:lnTo>
                    <a:pt x="0" y="5215890"/>
                  </a:lnTo>
                  <a:lnTo>
                    <a:pt x="0" y="0"/>
                  </a:lnTo>
                  <a:lnTo>
                    <a:pt x="6273800" y="0"/>
                  </a:lnTo>
                  <a:lnTo>
                    <a:pt x="6273800" y="521589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02606" y="478790"/>
            <a:ext cx="5037892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SemiCondensed Bold Bold"/>
              </a:rPr>
              <a:t>SONUÇ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994829" y="5091113"/>
            <a:ext cx="10287000" cy="0"/>
          </a:xfrm>
          <a:prstGeom prst="line">
            <a:avLst/>
          </a:prstGeom>
          <a:ln w="104775" cap="rnd">
            <a:solidFill>
              <a:srgbClr val="403F4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2911" y="2705100"/>
            <a:ext cx="10655418" cy="63999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76950" y="999490"/>
            <a:ext cx="553512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dirty="0">
                <a:solidFill>
                  <a:srgbClr val="403F43"/>
                </a:solidFill>
                <a:latin typeface="Barlow SemiCondensed Bold Bold"/>
              </a:rPr>
              <a:t>İÇİNDEKİLER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51552" y="1542415"/>
            <a:ext cx="6624781" cy="730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TANIM</a:t>
            </a: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TARİHÇESİ</a:t>
            </a: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tr-TR" sz="3300" spc="56" dirty="0">
                <a:solidFill>
                  <a:srgbClr val="403F43"/>
                </a:solidFill>
                <a:latin typeface="Calistoga"/>
              </a:rPr>
              <a:t>DONANIM</a:t>
            </a:r>
            <a:endParaRPr lang="en-US" sz="3300" spc="56" dirty="0">
              <a:solidFill>
                <a:srgbClr val="403F43"/>
              </a:solidFill>
              <a:latin typeface="Calistoga"/>
            </a:endParaRP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KULLANIM İSTATİSTİKLERİ</a:t>
            </a: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KULLANIM ALANLARI</a:t>
            </a: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ZARARLARI</a:t>
            </a:r>
          </a:p>
          <a:p>
            <a:pPr marL="712470" lvl="1" indent="-356235" algn="l">
              <a:lnSpc>
                <a:spcPts val="8250"/>
              </a:lnSpc>
              <a:buFont typeface="Arial"/>
              <a:buChar char="•"/>
            </a:pPr>
            <a:r>
              <a:rPr lang="en-US" sz="3300" spc="56" dirty="0">
                <a:solidFill>
                  <a:srgbClr val="403F43"/>
                </a:solidFill>
                <a:latin typeface="Calistoga"/>
              </a:rPr>
              <a:t>EKONOMİK GÖRÜNÜMÜ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984" y="297036"/>
            <a:ext cx="5037892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SemiCondensed Bold Bold"/>
              </a:rPr>
              <a:t>KAYNAKÇA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9984" y="1886647"/>
            <a:ext cx="16801171" cy="757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https://www.nef.com.tr/blog/dronelarin-uctugu-yeni-dunya-sinirlar-ve-kurallar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https://teknoloji.org/drone-teknolojisi-nedir-drone-nasil-calisir/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https://sosyalmedyakulubu.com.tr/dijital-pazarlama-2/2015-internet-trendleri-raporu-infografik.html/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http://www.teknolo.com/drone-nedir-hangi-alanlarda-kullanilabilir/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</a:rPr>
              <a:t>Intel’s light display drones capture world record at the Winter Olympic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https://www.youtube.com/watch?v=WWFeE6saMnU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</a:rPr>
              <a:t>HEXO+ : Your Autonomous Aerial Camera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https://www.youtube.com/watch?v=sKy_Qa6lMU0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AR.Drone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2.0 Crossing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Bosphorus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: 1Km with GPS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https://www.youtube.com/watch?v=_fuAc0F04gI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Edirne'de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tarlalar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drone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ile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ilaçlanıyor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https://www.youtube.com/watch?v=vZ3jc32nqac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</a:rPr>
              <a:t>Amazon Testing Drone Delivery System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https://www.youtube.com/watch?v=Le46ERPMlWU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</a:rPr>
              <a:t>The drones are here! - </a:t>
            </a:r>
            <a:r>
              <a:rPr lang="en-US" sz="2499" dirty="0">
                <a:solidFill>
                  <a:schemeClr val="bg1"/>
                </a:solidFill>
                <a:latin typeface="Barlow Mediu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https://www.youtube.com/watch?v=Fpwxm-RpHdM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Karabük’te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‘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drone’lu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emniyet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kemeri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</a:t>
            </a:r>
            <a:r>
              <a:rPr lang="en-US" sz="2499" dirty="0" err="1">
                <a:solidFill>
                  <a:schemeClr val="bg1"/>
                </a:solidFill>
                <a:latin typeface="Barlow Medium"/>
              </a:rPr>
              <a:t>uygulaması</a:t>
            </a:r>
            <a:r>
              <a:rPr lang="en-US" sz="2499" dirty="0">
                <a:solidFill>
                  <a:schemeClr val="bg1"/>
                </a:solidFill>
                <a:latin typeface="Barlow Medium"/>
              </a:rPr>
              <a:t>  https://www.cnnturk.com/turkiye/karabukte-dronelu-emniyet-kemeri-uygulamasi</a:t>
            </a: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http://ieee.metu.edu.tr/biltek/drone.html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https://dergipark.org.tr/tr/download/article-file/1167969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https://www.sbb.gov.tr/wp-content/uploads/2021/01/Perakende_E-Ticaretin_Yukselisi.pdf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0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http://web.shgm.gov.tr/documents/sivilhavacilik/files/pdf/kurumsal/faaliyet/2018.pdf</a:t>
            </a:r>
            <a:endParaRPr lang="en-US" sz="2499" dirty="0">
              <a:solidFill>
                <a:schemeClr val="bg1"/>
              </a:solidFill>
              <a:latin typeface="Barlow Medium"/>
            </a:endParaRPr>
          </a:p>
          <a:p>
            <a:pPr marL="539751" lvl="1" indent="-269875">
              <a:lnSpc>
                <a:spcPts val="3300"/>
              </a:lnSpc>
              <a:buFont typeface="Arial"/>
              <a:buChar char="•"/>
            </a:pPr>
            <a:r>
              <a:rPr lang="en-US" sz="2499" dirty="0">
                <a:solidFill>
                  <a:schemeClr val="bg1"/>
                </a:solidFill>
                <a:latin typeface="Barlow Mediu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http://ieee.metu.edu.tr/biltek/drone.html</a:t>
            </a:r>
            <a:endParaRPr lang="tr-TR" sz="2499" dirty="0">
              <a:solidFill>
                <a:schemeClr val="bg1"/>
              </a:solidFill>
              <a:latin typeface="Barlow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073" t="13685" r="7400" b="78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89491" y="1066800"/>
            <a:ext cx="13109019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arlow SemiCondensed Bold Bold"/>
              </a:rPr>
              <a:t>BENİ DİNLEDİĞİNİZ İÇİN TEŞEKKÜR EDERİM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89107" y="7785735"/>
            <a:ext cx="10338078" cy="1429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spc="69" dirty="0">
                <a:solidFill>
                  <a:srgbClr val="FFFFFF"/>
                </a:solidFill>
                <a:latin typeface="Calistoga"/>
              </a:rPr>
              <a:t>HAZIRLAYAN : C</a:t>
            </a:r>
            <a:r>
              <a:rPr lang="tr-TR" sz="4100" spc="69" dirty="0">
                <a:solidFill>
                  <a:srgbClr val="FFFFFF"/>
                </a:solidFill>
                <a:latin typeface="Calistoga"/>
              </a:rPr>
              <a:t>ENGİZHAN</a:t>
            </a:r>
            <a:r>
              <a:rPr lang="en-US" sz="4100" spc="69" dirty="0">
                <a:solidFill>
                  <a:srgbClr val="FFFFFF"/>
                </a:solidFill>
                <a:latin typeface="Calistoga"/>
              </a:rPr>
              <a:t> TOPÇU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69" dirty="0">
                <a:solidFill>
                  <a:srgbClr val="FFFFFF"/>
                </a:solidFill>
                <a:latin typeface="Calistoga"/>
              </a:rPr>
              <a:t>İLETİŞİM : cengizhantopcu53@gmail.com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7000" y="624417"/>
            <a:ext cx="282542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Barlow SemiCondensed Bold Bold"/>
              </a:rPr>
              <a:t>TANIM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05398" y="3362234"/>
            <a:ext cx="7909359" cy="105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Barlow Medium"/>
              </a:rPr>
              <a:t>“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Uzaktan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kontrol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edilen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pilotsuz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hava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aracı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”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anlamına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geleyor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.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71500" y="2474673"/>
            <a:ext cx="9046116" cy="6635460"/>
            <a:chOff x="0" y="0"/>
            <a:chExt cx="4198620" cy="3079750"/>
          </a:xfrm>
        </p:grpSpPr>
        <p:sp>
          <p:nvSpPr>
            <p:cNvPr id="5" name="Freeform 5"/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2"/>
              <a:stretch>
                <a:fillRect l="-6359" r="-6319" b="-4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776294" y="5143500"/>
            <a:ext cx="7967567" cy="2812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Barlow Medium"/>
              </a:rPr>
              <a:t>İlk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olarak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gözlem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amaçlı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üretilen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ve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ağırlıklı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olarak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askeri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amaçlarla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kullanılan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drone’lar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tıpkı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akıllı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cihazlar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gibi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gündelik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yaşamımızda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kullanımı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her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geçen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gün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artmaya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devam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ediyor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9075292" y="-3170880"/>
            <a:ext cx="137416" cy="17158668"/>
          </a:xfrm>
          <a:prstGeom prst="rect">
            <a:avLst/>
          </a:prstGeom>
          <a:solidFill>
            <a:srgbClr val="044A80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400000">
            <a:off x="17521514" y="5147453"/>
            <a:ext cx="522002" cy="522002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10657817" y="5147453"/>
            <a:ext cx="522002" cy="522002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5400000">
            <a:off x="7445328" y="5147453"/>
            <a:ext cx="522002" cy="522002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4561269" y="5115703"/>
            <a:ext cx="522002" cy="522002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178045" y="5115703"/>
            <a:ext cx="522002" cy="522002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7F8F6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13577222" y="5147453"/>
            <a:ext cx="522002" cy="522002"/>
            <a:chOff x="6705600" y="1371600"/>
            <a:chExt cx="10972800" cy="10972800"/>
          </a:xfrm>
        </p:grpSpPr>
        <p:sp>
          <p:nvSpPr>
            <p:cNvPr id="14" name="Freeform 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59154" y="8919051"/>
            <a:ext cx="779069" cy="67849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0" y="5756910"/>
            <a:ext cx="3788846" cy="391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FFFFF"/>
                </a:solidFill>
                <a:latin typeface="Poppins Light"/>
              </a:rPr>
              <a:t>İlk drone olarak kabul edilen insansız balonlar, Avusturyalılar tarafından Venedik şehrinin bombalanmasında kullanılmıştı.</a:t>
            </a:r>
          </a:p>
          <a:p>
            <a:pPr algn="ctr">
              <a:lnSpc>
                <a:spcPts val="3900"/>
              </a:lnSpc>
            </a:pPr>
            <a:endParaRPr lang="en-US" sz="2600" spc="26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777116" y="2067137"/>
            <a:ext cx="4090309" cy="293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FFFFF"/>
                </a:solidFill>
                <a:latin typeface="Poppins Light Bold"/>
              </a:rPr>
              <a:t>Amerika, 1.Dünya savaşında telsizle kontrol edilebilen insansız uçaklarla denemeler yapmaya başladı.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40480" y="5652438"/>
            <a:ext cx="3331698" cy="244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FFFFF"/>
                </a:solidFill>
                <a:latin typeface="Poppins Light"/>
              </a:rPr>
              <a:t>Amerikan ordusu uzaktan kumandalı ilk seri üretim “drone”u üretmeye başladı.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44286" y="3540337"/>
            <a:ext cx="3827063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İsrail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, </a:t>
            </a: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insansız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gözetleme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araçları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geliştirmeye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Poppins Light"/>
              </a:rPr>
              <a:t>başladı</a:t>
            </a:r>
            <a:r>
              <a:rPr lang="en-US" sz="2600" spc="26" dirty="0">
                <a:solidFill>
                  <a:srgbClr val="FFFFFF"/>
                </a:solidFill>
                <a:latin typeface="Poppins Light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5469" y="320519"/>
            <a:ext cx="463744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dirty="0">
                <a:solidFill>
                  <a:schemeClr val="bg1"/>
                </a:solidFill>
                <a:latin typeface="Barlow SemiCondensed Bold Bold"/>
              </a:rPr>
              <a:t>TARİHÇESİ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714" y="4493048"/>
            <a:ext cx="878092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1849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83224" y="5707555"/>
            <a:ext cx="878092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1917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67283" y="4493048"/>
            <a:ext cx="878092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1939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9772" y="5880735"/>
            <a:ext cx="878092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1973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63121" y="5776263"/>
            <a:ext cx="920426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2014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19486" y="5756910"/>
            <a:ext cx="3905474" cy="1950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FFFFF"/>
                </a:solidFill>
                <a:latin typeface="Poppins Light"/>
              </a:rPr>
              <a:t>DJI şirketin sivil kullanımı olan drone ürünleri talep görmeye başladı.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82759" y="4608550"/>
            <a:ext cx="1110926" cy="5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</a:pPr>
            <a:r>
              <a:rPr lang="en-US" sz="3600">
                <a:solidFill>
                  <a:srgbClr val="FFFFFF"/>
                </a:solidFill>
                <a:latin typeface="Barlow SemiCondensed Bold Bold"/>
              </a:rPr>
              <a:t>2003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55390" y="3490807"/>
            <a:ext cx="3214531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 spc="26">
                <a:solidFill>
                  <a:srgbClr val="FFFFFF"/>
                </a:solidFill>
                <a:latin typeface="Poppins Light"/>
              </a:rPr>
              <a:t>DJI daha küçük ve hafif olan drone üretmeye başladı.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72223" y="8477250"/>
            <a:ext cx="3997698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20">
                <a:solidFill>
                  <a:srgbClr val="FFFFFF"/>
                </a:solidFill>
                <a:latin typeface="Poppins Light"/>
              </a:rPr>
              <a:t>Havacılık kurumları drone</a:t>
            </a:r>
          </a:p>
          <a:p>
            <a:pPr algn="ctr">
              <a:lnSpc>
                <a:spcPts val="3000"/>
              </a:lnSpc>
            </a:pPr>
            <a:r>
              <a:rPr lang="en-US" sz="2000" spc="20">
                <a:solidFill>
                  <a:srgbClr val="FFFFFF"/>
                </a:solidFill>
                <a:latin typeface="Arimo"/>
              </a:rPr>
              <a:t>uçuşunu kontrol altında tutabilmek için yasalar ve etik kurallar koymaya başladı.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765" y="2019300"/>
            <a:ext cx="9446785" cy="755250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697053" y="406248"/>
            <a:ext cx="4560747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tr-TR" sz="8000" dirty="0">
                <a:solidFill>
                  <a:srgbClr val="FFFFFF"/>
                </a:solidFill>
                <a:latin typeface="Barlow SemiCondensed Bold Bold"/>
              </a:rPr>
              <a:t>DONANIM</a:t>
            </a:r>
            <a:endParaRPr lang="en-US" sz="8000" dirty="0">
              <a:solidFill>
                <a:srgbClr val="FFFFFF"/>
              </a:solidFill>
              <a:latin typeface="Barlow SemiCondensed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1738" y="8852838"/>
            <a:ext cx="1203419" cy="37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>
                <a:solidFill>
                  <a:srgbClr val="000000"/>
                </a:solidFill>
                <a:latin typeface="Abril Fatface"/>
              </a:rPr>
              <a:t>KAMERA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757" y="2851518"/>
            <a:ext cx="1445645" cy="37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dirty="0">
                <a:solidFill>
                  <a:srgbClr val="000000"/>
                </a:solidFill>
                <a:latin typeface="Abril Fatface"/>
              </a:rPr>
              <a:t>PERVANE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7653" y="7695804"/>
            <a:ext cx="1044764" cy="37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>
                <a:solidFill>
                  <a:srgbClr val="000000"/>
                </a:solidFill>
                <a:latin typeface="Abril Fatface"/>
              </a:rPr>
              <a:t>MOTOR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15514" y="8739616"/>
            <a:ext cx="2135951" cy="37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dirty="0">
                <a:solidFill>
                  <a:srgbClr val="000000"/>
                </a:solidFill>
                <a:latin typeface="Abril Fatface"/>
              </a:rPr>
              <a:t>İNİŞ TAKIMI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0368" y="2375399"/>
            <a:ext cx="2445091" cy="663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dirty="0">
                <a:solidFill>
                  <a:srgbClr val="000000"/>
                </a:solidFill>
                <a:latin typeface="Abril Fatface"/>
              </a:rPr>
              <a:t>BAĞLANTI</a:t>
            </a:r>
          </a:p>
          <a:p>
            <a:pPr algn="ctr">
              <a:lnSpc>
                <a:spcPts val="1952"/>
              </a:lnSpc>
            </a:pPr>
            <a:r>
              <a:rPr lang="en-US" sz="2202" dirty="0">
                <a:solidFill>
                  <a:srgbClr val="000000"/>
                </a:solidFill>
                <a:latin typeface="Abril Fatface"/>
              </a:rPr>
              <a:t>(</a:t>
            </a:r>
            <a:r>
              <a:rPr lang="en-US" sz="1394" dirty="0">
                <a:solidFill>
                  <a:srgbClr val="000000"/>
                </a:solidFill>
                <a:latin typeface="Abril Fatface"/>
              </a:rPr>
              <a:t>GPS, WİRELESS, WİFİ)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8537" y="5645554"/>
            <a:ext cx="1883659" cy="619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000000"/>
                </a:solidFill>
                <a:latin typeface="Abril Fatface"/>
              </a:rPr>
              <a:t>İVMEÖLÇCER VE  </a:t>
            </a:r>
          </a:p>
          <a:p>
            <a:pPr algn="ctr">
              <a:lnSpc>
                <a:spcPts val="2466"/>
              </a:lnSpc>
            </a:pPr>
            <a:r>
              <a:rPr lang="en-US" sz="1762">
                <a:solidFill>
                  <a:srgbClr val="000000"/>
                </a:solidFill>
                <a:latin typeface="Abril Fatface"/>
              </a:rPr>
              <a:t>ALTİMETRE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24A4C40-448B-4A94-8AED-CDCB1423F9B7}"/>
              </a:ext>
            </a:extLst>
          </p:cNvPr>
          <p:cNvSpPr txBox="1"/>
          <p:nvPr/>
        </p:nvSpPr>
        <p:spPr>
          <a:xfrm>
            <a:off x="9629189" y="4131597"/>
            <a:ext cx="8304639" cy="4794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tr-TR" sz="3200" dirty="0">
                <a:solidFill>
                  <a:srgbClr val="FFFFFF"/>
                </a:solidFill>
                <a:latin typeface="Barlow Medium"/>
              </a:rPr>
              <a:t>K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ompozit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malzemelerden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üretilmişlerdir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. 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enellikle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kızılötesi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kameralar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, GPS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ve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lazer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gibi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son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teknoloji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özelliklerle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donatılmışlardır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.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İ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vmeölçer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aracın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hızı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ve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yönünü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altimetre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ise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yüksekliğini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mo"/>
              </a:rPr>
              <a:t>bildirir</a:t>
            </a:r>
            <a:r>
              <a:rPr lang="en-US" sz="3200" dirty="0">
                <a:solidFill>
                  <a:srgbClr val="FFFFFF"/>
                </a:solidFill>
                <a:latin typeface="Arimo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Sahip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oldukları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sistemler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sayesinde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uzaktan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kontrol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edilebilecekleri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gibi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otonom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olarak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 da </a:t>
            </a:r>
            <a:r>
              <a:rPr lang="en-US" sz="3200" dirty="0" err="1">
                <a:solidFill>
                  <a:srgbClr val="FFFFFF"/>
                </a:solidFill>
                <a:latin typeface="Barlow Medium"/>
              </a:rPr>
              <a:t>uçabilirler</a:t>
            </a:r>
            <a:r>
              <a:rPr lang="en-US" sz="3200" dirty="0">
                <a:solidFill>
                  <a:srgbClr val="FFFFFF"/>
                </a:solidFill>
                <a:latin typeface="Barlow Medium"/>
              </a:rPr>
              <a:t>.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D0302C7-B200-4CCA-8C6D-899B1ECDC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30766" y="1568298"/>
            <a:ext cx="8304638" cy="1918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2019300"/>
            <a:ext cx="9487719" cy="76860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42477" y="476250"/>
            <a:ext cx="11403379" cy="1162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Barlow SemiCondensed Bold Bold"/>
              </a:rPr>
              <a:t>KULLANIM İSTATİSTİKLERİ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02C06-C353-4E31-927E-D28EAE380E01}"/>
              </a:ext>
            </a:extLst>
          </p:cNvPr>
          <p:cNvSpPr txBox="1"/>
          <p:nvPr/>
        </p:nvSpPr>
        <p:spPr>
          <a:xfrm>
            <a:off x="10515600" y="3997805"/>
            <a:ext cx="7162800" cy="3729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0" lvl="1" indent="-345440" algn="just">
              <a:lnSpc>
                <a:spcPts val="4224"/>
              </a:lnSpc>
              <a:buFont typeface="Arial"/>
              <a:buChar char="•"/>
            </a:pPr>
            <a:r>
              <a:rPr lang="tr-TR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skeri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amaçlarla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kullanı</a:t>
            </a:r>
            <a:r>
              <a:rPr lang="tr-TR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mı dışında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cihazlardan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daha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küçük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ve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hafif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olarak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üretilen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drone’lar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;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kolaylıkla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taşınabilen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ve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herkesçe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satın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alınabilen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formda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piyasaya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sürüldükten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sonra</a:t>
            </a:r>
            <a:r>
              <a:rPr lang="en-US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tr-TR" sz="3200" dirty="0">
                <a:solidFill>
                  <a:schemeClr val="bg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kullanım alanları arttı.</a:t>
            </a:r>
            <a:endParaRPr lang="en-US" sz="3200" dirty="0">
              <a:solidFill>
                <a:schemeClr val="bg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533400" y="190500"/>
            <a:ext cx="1059180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Barlow SemiCondensed Bold Bold"/>
              </a:rPr>
              <a:t>KULLANIM </a:t>
            </a:r>
            <a:r>
              <a:rPr lang="tr-TR" sz="8000" dirty="0">
                <a:solidFill>
                  <a:srgbClr val="FFFFFF"/>
                </a:solidFill>
                <a:latin typeface="Barlow SemiCondensed Bold Bold"/>
              </a:rPr>
              <a:t>ALANLARI</a:t>
            </a:r>
            <a:endParaRPr lang="en-US" sz="8000" dirty="0">
              <a:solidFill>
                <a:srgbClr val="FFFFFF"/>
              </a:solidFill>
              <a:latin typeface="Barlow SemiCondensed Bold 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351B39-A50D-4496-9030-2B93890F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62500" y="1714500"/>
            <a:ext cx="7369007" cy="79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7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438170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03478" y="1258147"/>
            <a:ext cx="6325495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Gazetecilik ve Show </a:t>
            </a:r>
          </a:p>
          <a:p>
            <a:pPr algn="ctr">
              <a:lnSpc>
                <a:spcPts val="42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Dünyası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353" y="809730"/>
            <a:ext cx="9144000" cy="372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Haber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içeriğinin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güçlendirilmesi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maliyetinin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düşük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olması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haber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toplamanın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kolaylaşması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konularında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avantaj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sağlamakta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 algn="just">
              <a:lnSpc>
                <a:spcPts val="4224"/>
              </a:lnSpc>
              <a:buFont typeface="Arial"/>
              <a:buChar char="•"/>
            </a:pPr>
            <a:r>
              <a:rPr lang="en-US" sz="3200" dirty="0">
                <a:solidFill>
                  <a:srgbClr val="044A80"/>
                </a:solidFill>
                <a:latin typeface="Barlow Medium"/>
              </a:rPr>
              <a:t>Bunun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bir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örneğini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Güney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Kore’de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düzenlenen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kış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olimpiyatlarında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Intel’in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desteğiyle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gerçekleşen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ve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toplamda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1218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drone’un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aldığı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droneshow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yapıldı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589823" y="5299321"/>
            <a:ext cx="4586792" cy="458679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8762" r="-28762" b="-2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5353" y="5299321"/>
            <a:ext cx="8115300" cy="4564799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19" r="11" b="-829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27848" y="5299321"/>
            <a:ext cx="4564799" cy="45647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1299" r="-11299" b="-2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15540">
            <a:off x="10070638" y="-3856572"/>
            <a:ext cx="8256110" cy="9770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447469" y="837353"/>
            <a:ext cx="1502448" cy="115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 spc="71">
                <a:solidFill>
                  <a:srgbClr val="FFFFFF"/>
                </a:solidFill>
                <a:latin typeface="Calistoga"/>
              </a:rPr>
              <a:t>Spor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353" y="990600"/>
            <a:ext cx="8883142" cy="264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224"/>
              </a:lnSpc>
              <a:buFont typeface="Arial"/>
              <a:buChar char="•"/>
            </a:pPr>
            <a:r>
              <a:rPr lang="tr-TR" sz="3200" dirty="0">
                <a:solidFill>
                  <a:srgbClr val="044A80"/>
                </a:solidFill>
                <a:latin typeface="Barlow Medium"/>
              </a:rPr>
              <a:t>E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kstrem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spor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sevenler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için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sporun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u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yaparken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, </a:t>
            </a: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drone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tepeden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takip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ede</a:t>
            </a: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rek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sporcunun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tüm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hareketlerini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 kaydediyor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. </a:t>
            </a:r>
          </a:p>
          <a:p>
            <a:pPr marL="690880" lvl="1" indent="-345440">
              <a:lnSpc>
                <a:spcPts val="4224"/>
              </a:lnSpc>
              <a:buFont typeface="Arial"/>
              <a:buChar char="•"/>
            </a:pP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Böylece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en-US" sz="3200" dirty="0" err="1">
                <a:solidFill>
                  <a:srgbClr val="044A80"/>
                </a:solidFill>
                <a:latin typeface="Barlow Medium"/>
              </a:rPr>
              <a:t>hareketleri</a:t>
            </a:r>
            <a:r>
              <a:rPr lang="tr-TR" sz="3200" dirty="0" err="1">
                <a:solidFill>
                  <a:srgbClr val="044A80"/>
                </a:solidFill>
                <a:latin typeface="Barlow Medium"/>
              </a:rPr>
              <a:t>ni</a:t>
            </a:r>
            <a:r>
              <a:rPr lang="en-US" sz="3200" dirty="0">
                <a:solidFill>
                  <a:srgbClr val="044A80"/>
                </a:solidFill>
                <a:latin typeface="Barlow Medium"/>
              </a:rPr>
              <a:t> </a:t>
            </a:r>
            <a:r>
              <a:rPr lang="tr-TR" sz="3200" dirty="0">
                <a:solidFill>
                  <a:srgbClr val="044A80"/>
                </a:solidFill>
                <a:latin typeface="Barlow Medium"/>
              </a:rPr>
              <a:t>izleyerek kendini geliştirebiliyor.</a:t>
            </a:r>
            <a:endParaRPr lang="en-US" sz="3200" dirty="0">
              <a:solidFill>
                <a:srgbClr val="044A80"/>
              </a:solidFill>
              <a:latin typeface="Barlow Medium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589823" y="5143500"/>
            <a:ext cx="4586792" cy="458679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5033" r="-15033" b="-2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95353" y="5143500"/>
            <a:ext cx="8115300" cy="4564799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239" r="-228" b="19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427848" y="5143500"/>
            <a:ext cx="4564799" cy="456479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12312" b="-12332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1049</Words>
  <Application>Microsoft Office PowerPoint</Application>
  <PresentationFormat>Özel</PresentationFormat>
  <Paragraphs>114</Paragraphs>
  <Slides>21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31" baseType="lpstr">
      <vt:lpstr>Calistoga</vt:lpstr>
      <vt:lpstr>Calibri</vt:lpstr>
      <vt:lpstr>Poppins Light Bold</vt:lpstr>
      <vt:lpstr>Arial</vt:lpstr>
      <vt:lpstr>Barlow SemiCondensed Bold Bold</vt:lpstr>
      <vt:lpstr>Poppins Light</vt:lpstr>
      <vt:lpstr>Arimo</vt:lpstr>
      <vt:lpstr>Barlow Medium</vt:lpstr>
      <vt:lpstr>Abril Fatface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KULLANIMI YAYGINLAŞMALI MI ?</dc:title>
  <cp:lastModifiedBy>;cengizhanTOP�U</cp:lastModifiedBy>
  <cp:revision>20</cp:revision>
  <dcterms:created xsi:type="dcterms:W3CDTF">2006-08-16T00:00:00Z</dcterms:created>
  <dcterms:modified xsi:type="dcterms:W3CDTF">2022-02-01T15:45:23Z</dcterms:modified>
  <dc:identifier>DAEf_6AQP4A</dc:identifier>
</cp:coreProperties>
</file>